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2"/>
  </p:notesMasterIdLst>
  <p:handoutMasterIdLst>
    <p:handoutMasterId r:id="rId43"/>
  </p:handoutMasterIdLst>
  <p:sldIdLst>
    <p:sldId id="256" r:id="rId5"/>
    <p:sldId id="378" r:id="rId6"/>
    <p:sldId id="259" r:id="rId7"/>
    <p:sldId id="298" r:id="rId8"/>
    <p:sldId id="299" r:id="rId9"/>
    <p:sldId id="339" r:id="rId10"/>
    <p:sldId id="276" r:id="rId11"/>
    <p:sldId id="359" r:id="rId12"/>
    <p:sldId id="360" r:id="rId13"/>
    <p:sldId id="361" r:id="rId14"/>
    <p:sldId id="362" r:id="rId15"/>
    <p:sldId id="275" r:id="rId16"/>
    <p:sldId id="273" r:id="rId17"/>
    <p:sldId id="306" r:id="rId18"/>
    <p:sldId id="277" r:id="rId19"/>
    <p:sldId id="284" r:id="rId20"/>
    <p:sldId id="354" r:id="rId21"/>
    <p:sldId id="355" r:id="rId22"/>
    <p:sldId id="308" r:id="rId23"/>
    <p:sldId id="352" r:id="rId24"/>
    <p:sldId id="334" r:id="rId25"/>
    <p:sldId id="340" r:id="rId26"/>
    <p:sldId id="363" r:id="rId27"/>
    <p:sldId id="364" r:id="rId28"/>
    <p:sldId id="353" r:id="rId29"/>
    <p:sldId id="349" r:id="rId30"/>
    <p:sldId id="365" r:id="rId31"/>
    <p:sldId id="368" r:id="rId32"/>
    <p:sldId id="369" r:id="rId33"/>
    <p:sldId id="346" r:id="rId34"/>
    <p:sldId id="342" r:id="rId35"/>
    <p:sldId id="358" r:id="rId36"/>
    <p:sldId id="330" r:id="rId37"/>
    <p:sldId id="380" r:id="rId38"/>
    <p:sldId id="370" r:id="rId39"/>
    <p:sldId id="384" r:id="rId40"/>
    <p:sldId id="382" r:id="rId41"/>
  </p:sldIdLst>
  <p:sldSz cx="9144000" cy="5143500" type="screen16x9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5B9BD5"/>
    <a:srgbClr val="339F5C"/>
    <a:srgbClr val="F39422"/>
    <a:srgbClr val="898989"/>
    <a:srgbClr val="D1CECE"/>
    <a:srgbClr val="3367A5"/>
    <a:srgbClr val="ED7C31"/>
    <a:srgbClr val="585656"/>
    <a:srgbClr val="CF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29" autoAdjust="0"/>
    <p:restoredTop sz="94660"/>
  </p:normalViewPr>
  <p:slideViewPr>
    <p:cSldViewPr>
      <p:cViewPr varScale="1">
        <p:scale>
          <a:sx n="110" d="100"/>
          <a:sy n="110" d="100"/>
        </p:scale>
        <p:origin x="82" y="74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328" y="1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832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827" y="1"/>
            <a:ext cx="2946246" cy="49832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6EEBEFA8-B9F6-4A8F-B21A-A0C0C5E44F5F}" type="datetimeFigureOut">
              <a:rPr kumimoji="1" lang="ja-JP" altLang="en-US" smtClean="0"/>
              <a:pPr/>
              <a:t>2023/7/20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827" y="9428310"/>
            <a:ext cx="2946246" cy="498328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C7F03EF8-25D4-49E6-9CC0-7D3A2AC0926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41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832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7" y="1"/>
            <a:ext cx="2946246" cy="49832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8285CD3F-399B-431E-8D13-AFAFDFF4F832}" type="datetimeFigureOut">
              <a:rPr kumimoji="1" lang="ja-JP" altLang="en-US" smtClean="0"/>
              <a:pPr/>
              <a:t>2023/7/20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89" y="4777245"/>
            <a:ext cx="5439101" cy="3908363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7" y="9428310"/>
            <a:ext cx="2946246" cy="498328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B84B2404-AB62-4DEA-9ABA-46A4B5199C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73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B2404-AB62-4DEA-9ABA-46A4B5199CB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88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B2404-AB62-4DEA-9ABA-46A4B5199CB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48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ichigojam.net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05A3445C-CC86-6C4C-8AF5-8B1FC805C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90067"/>
            <a:ext cx="6858000" cy="5658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DBB8F67-C72B-9A42-99C8-46BD9990BFD5}"/>
              </a:ext>
            </a:extLst>
          </p:cNvPr>
          <p:cNvCxnSpPr/>
          <p:nvPr userDrawn="1"/>
        </p:nvCxnSpPr>
        <p:spPr>
          <a:xfrm>
            <a:off x="1143000" y="3518059"/>
            <a:ext cx="6858000" cy="0"/>
          </a:xfrm>
          <a:prstGeom prst="line">
            <a:avLst/>
          </a:prstGeom>
          <a:ln w="76200">
            <a:solidFill>
              <a:srgbClr val="E62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>
            <a:extLst>
              <a:ext uri="{FF2B5EF4-FFF2-40B4-BE49-F238E27FC236}">
                <a16:creationId xmlns:a16="http://schemas.microsoft.com/office/drawing/2014/main" id="{C9A2BAEC-6222-3440-9CBA-DD35415247C0}"/>
              </a:ext>
            </a:extLst>
          </p:cNvPr>
          <p:cNvSpPr txBox="1">
            <a:spLocks/>
          </p:cNvSpPr>
          <p:nvPr userDrawn="1"/>
        </p:nvSpPr>
        <p:spPr>
          <a:xfrm>
            <a:off x="539552" y="72021"/>
            <a:ext cx="8064896" cy="396939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b="1" strike="noStrike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ctr"/>
            <a:r>
              <a:rPr lang="en-US" altLang="ja-JP" sz="5400" dirty="0" err="1"/>
              <a:t>Jammy</a:t>
            </a:r>
            <a:r>
              <a:rPr lang="ja-JP" altLang="en-US" sz="5400"/>
              <a:t>！</a:t>
            </a:r>
            <a:br>
              <a:rPr lang="en-US" altLang="ja-JP" sz="5400" dirty="0"/>
            </a:br>
            <a:r>
              <a:rPr lang="en-US" altLang="ja-JP" sz="5400" dirty="0"/>
              <a:t>Program</a:t>
            </a:r>
            <a:r>
              <a:rPr lang="ja-JP" altLang="en-US" sz="5400"/>
              <a:t>ｍ</a:t>
            </a:r>
            <a:r>
              <a:rPr lang="en-US" altLang="ja-JP" sz="5400" dirty="0" err="1"/>
              <a:t>ing.KIDS</a:t>
            </a:r>
            <a:endParaRPr lang="ja-JP" altLang="en-US" dirty="0"/>
          </a:p>
        </p:txBody>
      </p:sp>
      <p:pic>
        <p:nvPicPr>
          <p:cNvPr id="2" name="図 1" descr="図形&#10;&#10;中程度の精度で自動的に生成された説明">
            <a:extLst>
              <a:ext uri="{FF2B5EF4-FFF2-40B4-BE49-F238E27FC236}">
                <a16:creationId xmlns:a16="http://schemas.microsoft.com/office/drawing/2014/main" id="{322A13D7-8E6A-6A6F-25AF-3B2F9C83C8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" y="173435"/>
            <a:ext cx="2921379" cy="4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著作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43D76EE2-E48F-0E3C-A81F-BA4EFCA1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94480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30E7351-89FE-D8D5-8362-B76C30F2A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93914"/>
            <a:ext cx="1217544" cy="29381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A126B9A-5995-58E7-D449-E1381E55D201}"/>
              </a:ext>
            </a:extLst>
          </p:cNvPr>
          <p:cNvSpPr txBox="1"/>
          <p:nvPr userDrawn="1"/>
        </p:nvSpPr>
        <p:spPr>
          <a:xfrm>
            <a:off x="675504" y="1131590"/>
            <a:ext cx="7856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SkyBerryJAM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は栃木県立栃木工業高等学校が企画・商品化した子供向けプログラミング用パソコンです。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Jammy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Programming.KIDS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、および、同ロゴは日鉄日立システムソリューションズ株式会社の登録商標です。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20807A-DE49-9F27-7B40-CC9D5DA005AD}"/>
              </a:ext>
            </a:extLst>
          </p:cNvPr>
          <p:cNvSpPr txBox="1"/>
          <p:nvPr userDrawn="1"/>
        </p:nvSpPr>
        <p:spPr>
          <a:xfrm>
            <a:off x="1126183" y="1756538"/>
            <a:ext cx="6830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ja-JP" altLang="en-US" sz="1600" dirty="0">
                <a:latin typeface="+mj-ea"/>
                <a:ea typeface="+mj-ea"/>
              </a:rPr>
              <a:t>・</a:t>
            </a:r>
            <a:r>
              <a:rPr lang="en-US" altLang="ja-JP" sz="1600" dirty="0" err="1">
                <a:latin typeface="+mj-ea"/>
                <a:ea typeface="+mj-ea"/>
              </a:rPr>
              <a:t>SkyBerryJAM</a:t>
            </a:r>
            <a:r>
              <a:rPr lang="ja-JP" altLang="en-US" sz="1600" dirty="0">
                <a:latin typeface="+mj-ea"/>
                <a:ea typeface="+mj-ea"/>
              </a:rPr>
              <a:t>は、栃木県立栃木工業高等学校などが管理する登録商標です。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ED31ECA-34CD-AD7E-7E26-E385F5BA0737}"/>
              </a:ext>
            </a:extLst>
          </p:cNvPr>
          <p:cNvSpPr txBox="1"/>
          <p:nvPr userDrawn="1"/>
        </p:nvSpPr>
        <p:spPr>
          <a:xfrm>
            <a:off x="1019487" y="3224254"/>
            <a:ext cx="5047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・カトラリーカード標準版</a:t>
            </a:r>
            <a:endParaRPr lang="en-US" altLang="ja-JP" sz="1600" dirty="0"/>
          </a:p>
          <a:p>
            <a:r>
              <a:rPr lang="en-US" altLang="ja-JP" sz="1600" dirty="0"/>
              <a:t>CC BY </a:t>
            </a:r>
            <a:r>
              <a:rPr lang="ja-JP" altLang="en-US" sz="1600" dirty="0"/>
              <a:t>日鉄日立システムソリューションズ株式会社</a:t>
            </a:r>
            <a:endParaRPr lang="en-US" altLang="ja-JP" sz="1600" dirty="0"/>
          </a:p>
          <a:p>
            <a:r>
              <a:rPr lang="ja-JP" altLang="en-US" sz="1600" dirty="0"/>
              <a:t>　　　　</a:t>
            </a:r>
            <a:r>
              <a:rPr lang="en-US" altLang="ja-JP" sz="1600" u="sng" dirty="0">
                <a:solidFill>
                  <a:srgbClr val="3367A5"/>
                </a:solidFill>
              </a:rPr>
              <a:t>https://jammy.nhs.co.jp/download/</a:t>
            </a:r>
          </a:p>
          <a:p>
            <a:r>
              <a:rPr lang="ja-JP" altLang="en-US" sz="1600" dirty="0"/>
              <a:t>・</a:t>
            </a:r>
            <a:r>
              <a:rPr lang="en-US" altLang="ja-JP" sz="1600" dirty="0" err="1"/>
              <a:t>IchigoJam</a:t>
            </a:r>
            <a:r>
              <a:rPr lang="ja-JP" altLang="en-US" sz="1600" dirty="0"/>
              <a:t> </a:t>
            </a:r>
            <a:r>
              <a:rPr lang="en-US" altLang="ja-JP" sz="1600" dirty="0"/>
              <a:t>Font</a:t>
            </a:r>
          </a:p>
          <a:p>
            <a:r>
              <a:rPr lang="en-US" altLang="ja-JP" sz="1600" dirty="0"/>
              <a:t>CC BY jig.jp</a:t>
            </a:r>
          </a:p>
          <a:p>
            <a:r>
              <a:rPr lang="en-US" altLang="ja-JP" sz="1600" dirty="0"/>
              <a:t>           </a:t>
            </a:r>
            <a:r>
              <a:rPr lang="en-US" altLang="ja-JP" sz="1600" dirty="0">
                <a:solidFill>
                  <a:srgbClr val="3367A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https://ichigojam.net/</a:t>
            </a:r>
            <a:endParaRPr lang="en-US" altLang="ja-JP" sz="1600" dirty="0">
              <a:solidFill>
                <a:srgbClr val="3367A5"/>
              </a:solidFill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CFE9219F-7085-60C5-211B-B0169E3252AE}"/>
              </a:ext>
            </a:extLst>
          </p:cNvPr>
          <p:cNvSpPr txBox="1">
            <a:spLocks/>
          </p:cNvSpPr>
          <p:nvPr userDrawn="1"/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3800" b="1" strike="noStrike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/>
              <a:t>著作権・商標等について</a:t>
            </a:r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DD0181E-86DF-B042-B2B4-5C926DFE3EA8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29933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：メンター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05A3445C-CC86-6C4C-8AF5-8B1FC805C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90067"/>
            <a:ext cx="6858000" cy="5658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DBB8F67-C72B-9A42-99C8-46BD9990BFD5}"/>
              </a:ext>
            </a:extLst>
          </p:cNvPr>
          <p:cNvCxnSpPr/>
          <p:nvPr userDrawn="1"/>
        </p:nvCxnSpPr>
        <p:spPr>
          <a:xfrm>
            <a:off x="1143000" y="3518059"/>
            <a:ext cx="6858000" cy="0"/>
          </a:xfrm>
          <a:prstGeom prst="line">
            <a:avLst/>
          </a:prstGeom>
          <a:ln w="76200">
            <a:solidFill>
              <a:srgbClr val="E62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>
            <a:extLst>
              <a:ext uri="{FF2B5EF4-FFF2-40B4-BE49-F238E27FC236}">
                <a16:creationId xmlns:a16="http://schemas.microsoft.com/office/drawing/2014/main" id="{C9A2BAEC-6222-3440-9CBA-DD35415247C0}"/>
              </a:ext>
            </a:extLst>
          </p:cNvPr>
          <p:cNvSpPr txBox="1">
            <a:spLocks/>
          </p:cNvSpPr>
          <p:nvPr userDrawn="1"/>
        </p:nvSpPr>
        <p:spPr>
          <a:xfrm>
            <a:off x="539552" y="72021"/>
            <a:ext cx="8064896" cy="396939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b="1" strike="noStrike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ctr"/>
            <a:r>
              <a:rPr lang="en-US" altLang="ja-JP" sz="5400" dirty="0" err="1"/>
              <a:t>Jammy</a:t>
            </a:r>
            <a:r>
              <a:rPr lang="ja-JP" altLang="en-US" sz="5400"/>
              <a:t>！</a:t>
            </a:r>
            <a:br>
              <a:rPr lang="en-US" altLang="ja-JP" sz="5400" dirty="0"/>
            </a:br>
            <a:r>
              <a:rPr lang="en-US" altLang="ja-JP" sz="5400" dirty="0"/>
              <a:t>Program</a:t>
            </a:r>
            <a:r>
              <a:rPr lang="ja-JP" altLang="en-US" sz="5400"/>
              <a:t>ｍ</a:t>
            </a:r>
            <a:r>
              <a:rPr lang="en-US" altLang="ja-JP" sz="5400" dirty="0" err="1"/>
              <a:t>ing.KIDS</a:t>
            </a:r>
            <a:endParaRPr lang="ja-JP" altLang="en-US" dirty="0"/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4E2BA379-9E82-3D41-B171-8DF4553F564C}"/>
              </a:ext>
            </a:extLst>
          </p:cNvPr>
          <p:cNvSpPr/>
          <p:nvPr userDrawn="1"/>
        </p:nvSpPr>
        <p:spPr>
          <a:xfrm>
            <a:off x="871538" y="627534"/>
            <a:ext cx="1468214" cy="530969"/>
          </a:xfrm>
          <a:prstGeom prst="roundRect">
            <a:avLst/>
          </a:prstGeom>
          <a:solidFill>
            <a:srgbClr val="ED7C3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メンター</a:t>
            </a:r>
            <a:r>
              <a:rPr kumimoji="1" lang="ja-JP" altLang="en-US" dirty="0"/>
              <a:t>向け</a:t>
            </a:r>
          </a:p>
        </p:txBody>
      </p:sp>
      <p:pic>
        <p:nvPicPr>
          <p:cNvPr id="2" name="図 1" descr="図形&#10;&#10;中程度の精度で自動的に生成された説明">
            <a:extLst>
              <a:ext uri="{FF2B5EF4-FFF2-40B4-BE49-F238E27FC236}">
                <a16:creationId xmlns:a16="http://schemas.microsoft.com/office/drawing/2014/main" id="{11B062ED-D6A4-7AC6-06BC-7623498DB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" y="173435"/>
            <a:ext cx="2921379" cy="4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0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基本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771550"/>
            <a:ext cx="7886700" cy="386117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401515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メンター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63369"/>
            <a:ext cx="7886700" cy="299313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5F8CFFB5-7479-284E-9767-E8178D3190FF}"/>
              </a:ext>
            </a:extLst>
          </p:cNvPr>
          <p:cNvSpPr/>
          <p:nvPr userDrawn="1"/>
        </p:nvSpPr>
        <p:spPr>
          <a:xfrm>
            <a:off x="758153" y="717413"/>
            <a:ext cx="1468214" cy="530969"/>
          </a:xfrm>
          <a:prstGeom prst="roundRect">
            <a:avLst/>
          </a:prstGeom>
          <a:solidFill>
            <a:srgbClr val="ED7C3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メンター</a:t>
            </a:r>
            <a:r>
              <a:rPr kumimoji="1" lang="ja-JP" altLang="en-US" dirty="0"/>
              <a:t>向け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7C9D0DCC-04A9-4643-AA59-70ECD6F95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931932C-1722-554B-8A5C-22A5C59ACEDF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63913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ブル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C7AD596-4F1D-F84B-B435-CB9922518864}"/>
              </a:ext>
            </a:extLst>
          </p:cNvPr>
          <p:cNvSpPr/>
          <p:nvPr userDrawn="1"/>
        </p:nvSpPr>
        <p:spPr>
          <a:xfrm>
            <a:off x="639266" y="915566"/>
            <a:ext cx="7886700" cy="3744416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1538" y="915566"/>
            <a:ext cx="7444878" cy="374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370894-1AE0-C145-BB9E-F098D45DB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3F88AD-CFBB-FD42-A259-9C16641073E8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7573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下半ブル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C7AD596-4F1D-F84B-B435-CB9922518864}"/>
              </a:ext>
            </a:extLst>
          </p:cNvPr>
          <p:cNvSpPr/>
          <p:nvPr userDrawn="1"/>
        </p:nvSpPr>
        <p:spPr>
          <a:xfrm>
            <a:off x="639266" y="2614932"/>
            <a:ext cx="7886700" cy="2226822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1538" y="2614932"/>
            <a:ext cx="7444878" cy="22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2EAA7A1-1A81-C545-83EA-C1E7457FC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93" y="771550"/>
            <a:ext cx="7886700" cy="172819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1C411A10-79C6-6745-89D4-46A6017C1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BF2B3C-BC2D-FE48-A729-A8A45FD32081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74697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上半ブル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C7AD596-4F1D-F84B-B435-CB9922518864}"/>
              </a:ext>
            </a:extLst>
          </p:cNvPr>
          <p:cNvSpPr/>
          <p:nvPr userDrawn="1"/>
        </p:nvSpPr>
        <p:spPr>
          <a:xfrm>
            <a:off x="639266" y="915566"/>
            <a:ext cx="7886700" cy="2226822"/>
          </a:xfrm>
          <a:prstGeom prst="round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5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1538" y="915566"/>
            <a:ext cx="7444878" cy="2226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2EAA7A1-1A81-C545-83EA-C1E7457FC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93" y="3415308"/>
            <a:ext cx="7886700" cy="131668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1C411A10-79C6-6745-89D4-46A6017C1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BF2B3C-BC2D-FE48-A729-A8A45FD32081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31279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下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771550"/>
            <a:ext cx="7886700" cy="197223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Picture 4" descr="D:\デザイン素材1000\04_FRAME\JPG\0838.jpg">
            <a:extLst>
              <a:ext uri="{FF2B5EF4-FFF2-40B4-BE49-F238E27FC236}">
                <a16:creationId xmlns:a16="http://schemas.microsoft.com/office/drawing/2014/main" id="{5BAD3B79-50AC-294E-A53B-C12D6AB420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804500"/>
            <a:ext cx="7886700" cy="18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A5A2BFFB-ACD2-8F4F-AFE7-0399F3C7E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0623750-BE99-5845-AF0A-637E0B9A1CEA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57962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：黒板+パ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フリーイラスト, ベクトルデータ, EPS, 家電機器, PC（パソコン）, デスクトップパソコン, ディスプレイ（モニタ）, キーボード, ">
            <a:extLst>
              <a:ext uri="{FF2B5EF4-FFF2-40B4-BE49-F238E27FC236}">
                <a16:creationId xmlns:a16="http://schemas.microsoft.com/office/drawing/2014/main" id="{69F35A64-3F11-5140-B41A-1A3216652CA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910" y="839428"/>
            <a:ext cx="1754758" cy="113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5976" y="782577"/>
            <a:ext cx="4159374" cy="182822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8" name="Picture 4" descr="D:\デザイン素材1000\04_FRAME\JPG\0838.jpg">
            <a:extLst>
              <a:ext uri="{FF2B5EF4-FFF2-40B4-BE49-F238E27FC236}">
                <a16:creationId xmlns:a16="http://schemas.microsoft.com/office/drawing/2014/main" id="{C433007A-2146-CB41-A4F7-065B2E4A93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804500"/>
            <a:ext cx="7886700" cy="18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[フリーイラスト] キーボード">
            <a:extLst>
              <a:ext uri="{FF2B5EF4-FFF2-40B4-BE49-F238E27FC236}">
                <a16:creationId xmlns:a16="http://schemas.microsoft.com/office/drawing/2014/main" id="{2F53D58B-303A-8C42-9995-4FEB6E8DEA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2894" y="2006333"/>
            <a:ext cx="1656184" cy="7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8A283E2F-D18F-1C4E-92C2-37AFC631D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53" y="134436"/>
            <a:ext cx="7757197" cy="554147"/>
          </a:xfrm>
          <a:prstGeom prst="rect">
            <a:avLst/>
          </a:prstGeom>
        </p:spPr>
        <p:txBody>
          <a:bodyPr lIns="108000" tIns="108000" rIns="72000" bIns="0" anchor="ctr" anchorCtr="0"/>
          <a:lstStyle>
            <a:lvl1pPr algn="l">
              <a:lnSpc>
                <a:spcPct val="100000"/>
              </a:lnSpc>
              <a:defRPr sz="3800"/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52A24A-A0F0-414B-8E4E-48CAE56A5098}"/>
              </a:ext>
            </a:extLst>
          </p:cNvPr>
          <p:cNvSpPr/>
          <p:nvPr userDrawn="1"/>
        </p:nvSpPr>
        <p:spPr>
          <a:xfrm>
            <a:off x="628650" y="123478"/>
            <a:ext cx="129503" cy="576064"/>
          </a:xfrm>
          <a:prstGeom prst="rect">
            <a:avLst/>
          </a:prstGeom>
          <a:solidFill>
            <a:srgbClr val="E6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1B916A27-F7BC-AC41-8C13-19698084BA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0758" y="896553"/>
            <a:ext cx="1581062" cy="977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948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3567850" y="4841754"/>
            <a:ext cx="2057400" cy="246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6028-4936-4C92-A9A1-04585F7E9D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2E2A44D-81CA-C544-952D-C0E3ACB5992B}"/>
              </a:ext>
            </a:extLst>
          </p:cNvPr>
          <p:cNvSpPr/>
          <p:nvPr userDrawn="1"/>
        </p:nvSpPr>
        <p:spPr>
          <a:xfrm>
            <a:off x="0" y="-992646"/>
            <a:ext cx="611560" cy="458670"/>
          </a:xfrm>
          <a:prstGeom prst="rect">
            <a:avLst/>
          </a:prstGeom>
          <a:solidFill>
            <a:srgbClr val="E7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6420D3E-F61D-8F46-B102-CC6DAB47CB9B}"/>
              </a:ext>
            </a:extLst>
          </p:cNvPr>
          <p:cNvSpPr/>
          <p:nvPr userDrawn="1"/>
        </p:nvSpPr>
        <p:spPr>
          <a:xfrm>
            <a:off x="683568" y="-992646"/>
            <a:ext cx="611560" cy="4586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FB25471-C9F8-6F45-BA81-53B8676E90E0}"/>
              </a:ext>
            </a:extLst>
          </p:cNvPr>
          <p:cNvSpPr/>
          <p:nvPr userDrawn="1"/>
        </p:nvSpPr>
        <p:spPr>
          <a:xfrm>
            <a:off x="1367136" y="-992646"/>
            <a:ext cx="611560" cy="458670"/>
          </a:xfrm>
          <a:prstGeom prst="rect">
            <a:avLst/>
          </a:prstGeom>
          <a:solidFill>
            <a:srgbClr val="ED7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964D2D-5152-D44A-89BA-1D1ED713B0C0}"/>
              </a:ext>
            </a:extLst>
          </p:cNvPr>
          <p:cNvSpPr txBox="1"/>
          <p:nvPr userDrawn="1"/>
        </p:nvSpPr>
        <p:spPr>
          <a:xfrm>
            <a:off x="-90843" y="-506590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教材用基本カラー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954BF13-E180-2E4B-A299-42703787EF73}"/>
              </a:ext>
            </a:extLst>
          </p:cNvPr>
          <p:cNvSpPr/>
          <p:nvPr userDrawn="1"/>
        </p:nvSpPr>
        <p:spPr>
          <a:xfrm>
            <a:off x="3658693" y="-983347"/>
            <a:ext cx="611560" cy="458670"/>
          </a:xfrm>
          <a:prstGeom prst="rect">
            <a:avLst/>
          </a:prstGeom>
          <a:solidFill>
            <a:srgbClr val="E7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86A4549-A318-BA49-8F9F-7D688A709424}"/>
              </a:ext>
            </a:extLst>
          </p:cNvPr>
          <p:cNvSpPr/>
          <p:nvPr userDrawn="1"/>
        </p:nvSpPr>
        <p:spPr>
          <a:xfrm>
            <a:off x="4342261" y="-992646"/>
            <a:ext cx="611560" cy="458670"/>
          </a:xfrm>
          <a:prstGeom prst="rect">
            <a:avLst/>
          </a:prstGeom>
          <a:solidFill>
            <a:srgbClr val="E9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B0D6DCA-4B8F-8649-B540-4C7CCE4F6C89}"/>
              </a:ext>
            </a:extLst>
          </p:cNvPr>
          <p:cNvSpPr/>
          <p:nvPr userDrawn="1"/>
        </p:nvSpPr>
        <p:spPr>
          <a:xfrm>
            <a:off x="5025829" y="-992646"/>
            <a:ext cx="611560" cy="458670"/>
          </a:xfrm>
          <a:prstGeom prst="rect">
            <a:avLst/>
          </a:prstGeom>
          <a:solidFill>
            <a:srgbClr val="F39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560406-FAFE-D340-AE61-6F5FB7F50A7E}"/>
              </a:ext>
            </a:extLst>
          </p:cNvPr>
          <p:cNvSpPr txBox="1"/>
          <p:nvPr userDrawn="1"/>
        </p:nvSpPr>
        <p:spPr>
          <a:xfrm>
            <a:off x="3567850" y="-506590"/>
            <a:ext cx="1518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/>
              <a:t>Jammy</a:t>
            </a:r>
            <a:r>
              <a:rPr kumimoji="1" lang="ja-JP" altLang="en-US" sz="1400"/>
              <a:t>基本カラー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8663F92-B2C6-D84C-979D-D7C476E2560A}"/>
              </a:ext>
            </a:extLst>
          </p:cNvPr>
          <p:cNvSpPr/>
          <p:nvPr userDrawn="1"/>
        </p:nvSpPr>
        <p:spPr>
          <a:xfrm>
            <a:off x="5723015" y="-992646"/>
            <a:ext cx="611560" cy="458670"/>
          </a:xfrm>
          <a:prstGeom prst="rect">
            <a:avLst/>
          </a:prstGeom>
          <a:solidFill>
            <a:srgbClr val="349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8F2E202-BDA4-114A-8B79-DC1B56993A15}"/>
              </a:ext>
            </a:extLst>
          </p:cNvPr>
          <p:cNvSpPr/>
          <p:nvPr userDrawn="1"/>
        </p:nvSpPr>
        <p:spPr>
          <a:xfrm>
            <a:off x="6406583" y="-992646"/>
            <a:ext cx="611560" cy="458670"/>
          </a:xfrm>
          <a:prstGeom prst="rect">
            <a:avLst/>
          </a:prstGeom>
          <a:solidFill>
            <a:srgbClr val="33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3C8FFC7-648A-984E-9F36-E27E0BB1D40A}"/>
              </a:ext>
            </a:extLst>
          </p:cNvPr>
          <p:cNvSpPr/>
          <p:nvPr userDrawn="1"/>
        </p:nvSpPr>
        <p:spPr>
          <a:xfrm>
            <a:off x="7090151" y="-992646"/>
            <a:ext cx="611560" cy="458670"/>
          </a:xfrm>
          <a:prstGeom prst="rect">
            <a:avLst/>
          </a:prstGeom>
          <a:solidFill>
            <a:srgbClr val="CF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AA8375A-62F3-FB44-8A16-CA80BEA27553}"/>
              </a:ext>
            </a:extLst>
          </p:cNvPr>
          <p:cNvSpPr/>
          <p:nvPr userDrawn="1"/>
        </p:nvSpPr>
        <p:spPr>
          <a:xfrm>
            <a:off x="7775951" y="-992646"/>
            <a:ext cx="611560" cy="458670"/>
          </a:xfrm>
          <a:prstGeom prst="rect">
            <a:avLst/>
          </a:prstGeom>
          <a:solidFill>
            <a:srgbClr val="58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6D0CE53-A6B4-234D-94EE-0E2F28B19ADC}"/>
              </a:ext>
            </a:extLst>
          </p:cNvPr>
          <p:cNvSpPr/>
          <p:nvPr userDrawn="1"/>
        </p:nvSpPr>
        <p:spPr>
          <a:xfrm>
            <a:off x="8465762" y="-992646"/>
            <a:ext cx="611560" cy="458670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A54F3ED-D186-0A45-94A9-C5191FD5DBC1}"/>
              </a:ext>
            </a:extLst>
          </p:cNvPr>
          <p:cNvSpPr/>
          <p:nvPr userDrawn="1"/>
        </p:nvSpPr>
        <p:spPr>
          <a:xfrm>
            <a:off x="2070520" y="-992646"/>
            <a:ext cx="611560" cy="45867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09A86BCA-6EE8-B443-B48A-7713D9F8848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lum bright="70000" contrast="-70000"/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16" y="746020"/>
            <a:ext cx="4040850" cy="3651459"/>
          </a:xfrm>
          <a:prstGeom prst="rect">
            <a:avLst/>
          </a:prstGeom>
          <a:effectLst/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222570C-95DE-BD48-BD32-F09F05CD66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656331"/>
            <a:ext cx="1264962" cy="44327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7BC5AC0-B42B-9848-55B5-C75D4A628526}"/>
              </a:ext>
            </a:extLst>
          </p:cNvPr>
          <p:cNvSpPr/>
          <p:nvPr userDrawn="1"/>
        </p:nvSpPr>
        <p:spPr>
          <a:xfrm>
            <a:off x="0" y="4841754"/>
            <a:ext cx="3491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0" i="0" dirty="0">
                <a:solidFill>
                  <a:srgbClr val="969696"/>
                </a:solidFill>
                <a:effectLst/>
                <a:latin typeface="游ゴシック体"/>
              </a:rPr>
              <a:t>© 2023 NIPPON STEEL Hitachi Systems Solutions, Inc.</a:t>
            </a:r>
            <a:endParaRPr lang="ja-JP" altLang="ja-JP" sz="1200" dirty="0">
              <a:solidFill>
                <a:srgbClr val="9696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1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3" r:id="rId3"/>
    <p:sldLayoutId id="2147483679" r:id="rId4"/>
    <p:sldLayoutId id="2147483681" r:id="rId5"/>
    <p:sldLayoutId id="2147483682" r:id="rId6"/>
    <p:sldLayoutId id="2147483686" r:id="rId7"/>
    <p:sldLayoutId id="2147483674" r:id="rId8"/>
    <p:sldLayoutId id="2147483684" r:id="rId9"/>
    <p:sldLayoutId id="2147483680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b="1" strike="noStrike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0.png"/><Relationship Id="rId7" Type="http://schemas.openxmlformats.org/officeDocument/2006/relationships/image" Target="../media/image5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">
            <a:extLst>
              <a:ext uri="{FF2B5EF4-FFF2-40B4-BE49-F238E27FC236}">
                <a16:creationId xmlns:a16="http://schemas.microsoft.com/office/drawing/2014/main" id="{6FE8C3BD-43CE-804A-BCA1-4072646A1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b="1"/>
              <a:t>－ ロボットカーを自動で走らせろ！ 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フリーイラスト, ベクトルデータ, EPS, 家電機器, PC（パソコン）, デスクトップパソコン, ディスプレイ（モニタ）, キーボード, ">
            <a:extLst>
              <a:ext uri="{FF2B5EF4-FFF2-40B4-BE49-F238E27FC236}">
                <a16:creationId xmlns:a16="http://schemas.microsoft.com/office/drawing/2014/main" id="{442F4F55-C390-B649-8DC6-7333CCD67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2939" y="1923678"/>
            <a:ext cx="2605172" cy="16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もじのにゅうりょく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A</a:t>
            </a:r>
            <a:r>
              <a:rPr lang="ja-JP" altLang="en-US" dirty="0"/>
              <a:t>」をにゅうりょく</a:t>
            </a:r>
            <a:endParaRPr lang="en-US" altLang="ja-JP" dirty="0"/>
          </a:p>
          <a:p>
            <a:r>
              <a:rPr lang="ja-JP" altLang="en-US" dirty="0"/>
              <a:t>つぎに「</a:t>
            </a:r>
            <a:r>
              <a:rPr lang="en-US" altLang="ja-JP" dirty="0"/>
              <a:t>Enter</a:t>
            </a:r>
            <a:r>
              <a:rPr lang="ja-JP" altLang="en-US" dirty="0"/>
              <a:t>」（エンターとよみます）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5" name="Picture 4" descr="[フリーイラスト] キーボード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856" y="3626228"/>
            <a:ext cx="2675378" cy="10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4947368" y="2541359"/>
            <a:ext cx="3156147" cy="774654"/>
          </a:xfrm>
          <a:prstGeom prst="wedgeRoundRectCallout">
            <a:avLst>
              <a:gd name="adj1" fmla="val -84873"/>
              <a:gd name="adj2" fmla="val -17611"/>
              <a:gd name="adj3" fmla="val 16667"/>
            </a:avLst>
          </a:prstGeom>
          <a:ln>
            <a:solidFill>
              <a:srgbClr val="339F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この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のうしろで　　　　</a:t>
            </a:r>
          </a:p>
        </p:txBody>
      </p:sp>
      <p:sp>
        <p:nvSpPr>
          <p:cNvPr id="10" name="楕円 9"/>
          <p:cNvSpPr/>
          <p:nvPr/>
        </p:nvSpPr>
        <p:spPr>
          <a:xfrm>
            <a:off x="4962654" y="3790988"/>
            <a:ext cx="494289" cy="4942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852" y="2627197"/>
            <a:ext cx="595713" cy="602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24867" y="2088441"/>
            <a:ext cx="2477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IchigoJam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BASIC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OK</a:t>
            </a:r>
          </a:p>
          <a:p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3385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60855A72-9CC4-3441-9917-536099F94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algn="ctr"/>
            <a:r>
              <a:rPr lang="ja-JP" altLang="en-US"/>
              <a:t>「</a:t>
            </a:r>
            <a:r>
              <a:rPr lang="en-US" altLang="ja-JP" dirty="0"/>
              <a:t>CLS</a:t>
            </a:r>
            <a:r>
              <a:rPr lang="ja-JP" altLang="en-US"/>
              <a:t>　　」とにゅうりょくして</a:t>
            </a:r>
            <a:br>
              <a:rPr lang="en-US" altLang="ja-JP" dirty="0"/>
            </a:br>
            <a:r>
              <a:rPr lang="ja-JP" altLang="en-US"/>
              <a:t>プログラムをつくる</a:t>
            </a:r>
            <a:br>
              <a:rPr lang="en-US" altLang="ja-JP" dirty="0"/>
            </a:br>
            <a:r>
              <a:rPr lang="ja-JP" altLang="en-US"/>
              <a:t>じゅんびをしよう</a:t>
            </a:r>
            <a:endParaRPr lang="en-US" altLang="ja-JP" dirty="0"/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F2D32E5C-8433-5A4A-AB35-B8BFB0A6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145395"/>
            <a:ext cx="7643812" cy="64976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コンピューターがこまった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3190351-4BA4-334D-A376-51EC8EE31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93" y="879671"/>
            <a:ext cx="7886700" cy="1332039"/>
          </a:xfrm>
        </p:spPr>
        <p:txBody>
          <a:bodyPr/>
          <a:lstStyle/>
          <a:p>
            <a:pPr>
              <a:lnSpc>
                <a:spcPts val="2940"/>
              </a:lnSpc>
            </a:pPr>
            <a:r>
              <a:rPr lang="ja-JP" altLang="en-US" sz="3200"/>
              <a:t>「</a:t>
            </a:r>
            <a:r>
              <a:rPr lang="en-US" altLang="ja-JP" sz="3200" dirty="0"/>
              <a:t>Syntax error</a:t>
            </a:r>
            <a:r>
              <a:rPr lang="ja-JP" altLang="en-US" sz="3200"/>
              <a:t>」</a:t>
            </a:r>
            <a:endParaRPr lang="en-US" altLang="ja-JP" sz="3200" dirty="0"/>
          </a:p>
          <a:p>
            <a:pPr>
              <a:lnSpc>
                <a:spcPts val="2940"/>
              </a:lnSpc>
            </a:pPr>
            <a:r>
              <a:rPr lang="ja-JP" altLang="en-US" sz="3200"/>
              <a:t>シンタックスエラーとよみます</a:t>
            </a:r>
            <a:endParaRPr lang="en-US" altLang="ja-JP" sz="3200" dirty="0"/>
          </a:p>
          <a:p>
            <a:pPr>
              <a:lnSpc>
                <a:spcPts val="2940"/>
              </a:lnSpc>
            </a:pPr>
            <a:r>
              <a:rPr lang="ja-JP" altLang="en-US" sz="3200"/>
              <a:t>コンピューターにわからない</a:t>
            </a:r>
            <a:br>
              <a:rPr lang="en-US" altLang="ja-JP" sz="3200" dirty="0"/>
            </a:br>
            <a:r>
              <a:rPr lang="ja-JP" altLang="en-US" sz="3200"/>
              <a:t>めいれいがあるときにでてきます</a:t>
            </a:r>
            <a:endParaRPr lang="en-US" altLang="ja-JP" sz="3200" dirty="0"/>
          </a:p>
          <a:p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787774"/>
            <a:ext cx="576064" cy="5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8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1538" y="145395"/>
            <a:ext cx="7643812" cy="6497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プログラムをつくろう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2A7509-D376-9644-8C17-DB88193F1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algn="ctr"/>
            <a:r>
              <a:rPr lang="ja-JP" altLang="en-US"/>
              <a:t>カトラリーカードと</a:t>
            </a:r>
            <a:endParaRPr lang="en-US" altLang="ja-JP" dirty="0"/>
          </a:p>
          <a:p>
            <a:pPr algn="ctr"/>
            <a:r>
              <a:rPr lang="ja-JP" altLang="en-US"/>
              <a:t>カトラリーフィールドを</a:t>
            </a:r>
            <a:endParaRPr lang="en-US" altLang="ja-JP" dirty="0"/>
          </a:p>
          <a:p>
            <a:pPr algn="ctr"/>
            <a:r>
              <a:rPr lang="ja-JP" altLang="en-US"/>
              <a:t>つかう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73488" y="2143457"/>
            <a:ext cx="973815" cy="18002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カトラリーカード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28650" y="893653"/>
            <a:ext cx="7886700" cy="3948101"/>
          </a:xfrm>
        </p:spPr>
        <p:txBody>
          <a:bodyPr>
            <a:normAutofit fontScale="92500"/>
          </a:bodyPr>
          <a:lstStyle/>
          <a:p>
            <a:pPr>
              <a:lnSpc>
                <a:spcPts val="2060"/>
              </a:lnSpc>
            </a:pPr>
            <a:r>
              <a:rPr kumimoji="1" lang="ja-JP" altLang="en-US" dirty="0"/>
              <a:t>ピンクのカード</a:t>
            </a:r>
            <a:endParaRPr kumimoji="1" lang="en-US" altLang="ja-JP" dirty="0"/>
          </a:p>
          <a:p>
            <a:pPr lvl="1">
              <a:lnSpc>
                <a:spcPts val="2060"/>
              </a:lnSpc>
              <a:buFont typeface="Wingdings" panose="05000000000000000000" pitchFamily="2" charset="2"/>
              <a:buChar char="ü"/>
            </a:pPr>
            <a:r>
              <a:rPr lang="ja-JP" altLang="en-US" dirty="0"/>
              <a:t>プログラムをうごかすためのカード</a:t>
            </a:r>
            <a:endParaRPr lang="en-US" altLang="ja-JP" dirty="0"/>
          </a:p>
          <a:p>
            <a:pPr lvl="1">
              <a:lnSpc>
                <a:spcPts val="2060"/>
              </a:lnSpc>
              <a:buFont typeface="Wingdings" panose="05000000000000000000" pitchFamily="2" charset="2"/>
              <a:buChar char="ü"/>
            </a:pPr>
            <a:r>
              <a:rPr lang="ja-JP" altLang="en-US" dirty="0"/>
              <a:t>にゅうりょくするとき、</a:t>
            </a:r>
            <a:br>
              <a:rPr lang="en-US" altLang="ja-JP" dirty="0"/>
            </a:br>
            <a:r>
              <a:rPr lang="ja-JP" altLang="en-US" dirty="0"/>
              <a:t>あたまのばん</a:t>
            </a:r>
            <a:r>
              <a:rPr lang="ja-JP" altLang="en-US" dirty="0" err="1"/>
              <a:t>ごう</a:t>
            </a:r>
            <a:r>
              <a:rPr lang="ja-JP" altLang="en-US"/>
              <a:t>はいらないよ</a:t>
            </a:r>
            <a:endParaRPr lang="en-US" altLang="ja-JP" dirty="0"/>
          </a:p>
          <a:p>
            <a:pPr marL="457189" lvl="1" indent="0">
              <a:lnSpc>
                <a:spcPts val="2060"/>
              </a:lnSpc>
              <a:buNone/>
            </a:pPr>
            <a:endParaRPr lang="en-US" altLang="ja-JP" sz="1900" dirty="0"/>
          </a:p>
          <a:p>
            <a:pPr>
              <a:lnSpc>
                <a:spcPts val="2060"/>
              </a:lnSpc>
            </a:pPr>
            <a:r>
              <a:rPr lang="ja-JP" altLang="en-US" dirty="0"/>
              <a:t>みどり・きいろ</a:t>
            </a:r>
            <a:r>
              <a:rPr kumimoji="1" lang="ja-JP" altLang="en-US" dirty="0"/>
              <a:t>のカード</a:t>
            </a:r>
            <a:endParaRPr kumimoji="1" lang="en-US" altLang="ja-JP" dirty="0"/>
          </a:p>
          <a:p>
            <a:pPr lvl="1">
              <a:lnSpc>
                <a:spcPts val="2060"/>
              </a:lnSpc>
              <a:buFont typeface="Wingdings" panose="05000000000000000000" pitchFamily="2" charset="2"/>
              <a:buChar char="ü"/>
            </a:pPr>
            <a:r>
              <a:rPr lang="en-US" altLang="ja-JP" dirty="0"/>
              <a:t>LED</a:t>
            </a:r>
            <a:r>
              <a:rPr lang="ja-JP" altLang="en-US" dirty="0"/>
              <a:t>をひからせたり、ロボットを</a:t>
            </a:r>
            <a:br>
              <a:rPr lang="en-US" altLang="ja-JP" dirty="0"/>
            </a:br>
            <a:r>
              <a:rPr lang="ja-JP" altLang="en-US" dirty="0"/>
              <a:t>うごかしたりするカード</a:t>
            </a:r>
            <a:endParaRPr lang="en-US" altLang="ja-JP" dirty="0"/>
          </a:p>
          <a:p>
            <a:pPr marL="457189" lvl="1" indent="0">
              <a:lnSpc>
                <a:spcPts val="2060"/>
              </a:lnSpc>
              <a:buNone/>
            </a:pPr>
            <a:endParaRPr kumimoji="1" lang="en-US" altLang="ja-JP" sz="1900" dirty="0"/>
          </a:p>
          <a:p>
            <a:pPr>
              <a:lnSpc>
                <a:spcPts val="2060"/>
              </a:lnSpc>
            </a:pPr>
            <a:r>
              <a:rPr lang="ja-JP" altLang="en-US" dirty="0"/>
              <a:t>あおいカード</a:t>
            </a:r>
            <a:endParaRPr lang="en-US" altLang="ja-JP" dirty="0"/>
          </a:p>
          <a:p>
            <a:pPr lvl="1">
              <a:lnSpc>
                <a:spcPts val="2060"/>
              </a:lnSpc>
              <a:buFont typeface="Wingdings" panose="05000000000000000000" pitchFamily="2" charset="2"/>
              <a:buChar char="ü"/>
            </a:pPr>
            <a:r>
              <a:rPr kumimoji="1" lang="ja-JP" altLang="en-US" dirty="0"/>
              <a:t>コンピューターをまたせるための</a:t>
            </a:r>
            <a:br>
              <a:rPr kumimoji="1" lang="en-US" altLang="ja-JP" dirty="0"/>
            </a:br>
            <a:r>
              <a:rPr kumimoji="1" lang="ja-JP" altLang="en-US" dirty="0"/>
              <a:t>カード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63" y="339506"/>
            <a:ext cx="1815899" cy="11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563" y="3651870"/>
            <a:ext cx="181589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80" y="1738960"/>
            <a:ext cx="1580525" cy="95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カトラリーフィールド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981" y="1312537"/>
            <a:ext cx="4604038" cy="3319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28653" y="810269"/>
            <a:ext cx="8047807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このシートのうえにカードをならべるよ</a:t>
            </a:r>
          </a:p>
        </p:txBody>
      </p:sp>
    </p:spTree>
    <p:extLst>
      <p:ext uri="{BB962C8B-B14F-4D97-AF65-F5344CB8AC3E}">
        <p14:creationId xmlns:p14="http://schemas.microsoft.com/office/powerpoint/2010/main" val="158980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カトラリーカードのつかいかた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22658" y="889402"/>
            <a:ext cx="5653798" cy="3525440"/>
          </a:xfrm>
        </p:spPr>
        <p:txBody>
          <a:bodyPr>
            <a:normAutofit/>
          </a:bodyPr>
          <a:lstStyle/>
          <a:p>
            <a:pPr marL="514338" indent="-514338">
              <a:buFont typeface="+mj-ea"/>
              <a:buAutoNum type="circleNumDbPlain"/>
            </a:pPr>
            <a:r>
              <a:rPr kumimoji="1" lang="ja-JP" altLang="en-US" dirty="0"/>
              <a:t>やりたいことをカトラリーカード</a:t>
            </a:r>
            <a:r>
              <a:rPr lang="ja-JP" altLang="en-US" dirty="0"/>
              <a:t>をならべてきめる</a:t>
            </a:r>
            <a:endParaRPr lang="en-US" altLang="ja-JP" dirty="0"/>
          </a:p>
          <a:p>
            <a:pPr marL="514338" indent="-514338">
              <a:buFont typeface="+mj-ea"/>
              <a:buAutoNum type="circleNumDbPlain"/>
            </a:pPr>
            <a:endParaRPr lang="en-US" altLang="ja-JP" dirty="0"/>
          </a:p>
          <a:p>
            <a:pPr marL="514338" indent="-514338">
              <a:buFont typeface="+mj-ea"/>
              <a:buAutoNum type="circleNumDbPlain"/>
            </a:pPr>
            <a:r>
              <a:rPr lang="ja-JP" altLang="en-US" dirty="0"/>
              <a:t>カードをうらがえす</a:t>
            </a:r>
            <a:endParaRPr lang="en-US" altLang="ja-JP" dirty="0"/>
          </a:p>
          <a:p>
            <a:pPr marL="514338" indent="-514338">
              <a:buFont typeface="+mj-ea"/>
              <a:buAutoNum type="circleNumDbPlain"/>
            </a:pPr>
            <a:endParaRPr lang="en-US" altLang="ja-JP" dirty="0"/>
          </a:p>
          <a:p>
            <a:pPr marL="514338" indent="-514338">
              <a:buFont typeface="+mj-ea"/>
              <a:buAutoNum type="circleNumDbPlain"/>
            </a:pPr>
            <a:r>
              <a:rPr lang="ja-JP" altLang="en-US" dirty="0"/>
              <a:t>かいてあることをキーボードでにゅうりょくする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301EB69-CE27-8C45-A3A9-36D9D91D37C8}"/>
              </a:ext>
            </a:extLst>
          </p:cNvPr>
          <p:cNvGrpSpPr/>
          <p:nvPr/>
        </p:nvGrpSpPr>
        <p:grpSpPr>
          <a:xfrm>
            <a:off x="796728" y="915568"/>
            <a:ext cx="2009095" cy="3958865"/>
            <a:chOff x="577377" y="915569"/>
            <a:chExt cx="2254099" cy="4976754"/>
          </a:xfrm>
        </p:grpSpPr>
        <p:pic>
          <p:nvPicPr>
            <p:cNvPr id="3077" name="Picture 5" descr="フリーイラスト, ベクトルデータ, EPS, 人物, 子供, 男の子, PC（パソコン）, ネットサーフィン, ディスプレイ（モニタ）, 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82" y="4736806"/>
              <a:ext cx="1225362" cy="115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77" y="915569"/>
              <a:ext cx="2254099" cy="173975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56" y="982296"/>
              <a:ext cx="438014" cy="28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81" y="1302933"/>
              <a:ext cx="438015" cy="284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02" y="1653217"/>
              <a:ext cx="423935" cy="2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77" y="2787777"/>
              <a:ext cx="2254099" cy="173975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右矢印 4"/>
            <p:cNvSpPr/>
            <p:nvPr/>
          </p:nvSpPr>
          <p:spPr>
            <a:xfrm rot="5400000">
              <a:off x="1678589" y="2452753"/>
              <a:ext cx="360039" cy="454023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右矢印 13"/>
            <p:cNvSpPr/>
            <p:nvPr/>
          </p:nvSpPr>
          <p:spPr>
            <a:xfrm rot="5400000">
              <a:off x="1727960" y="4389424"/>
              <a:ext cx="261297" cy="454023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2" y="3165242"/>
              <a:ext cx="435990" cy="287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38" y="2832588"/>
              <a:ext cx="417594" cy="2710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45" y="3514481"/>
              <a:ext cx="435990" cy="2863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1538" y="145395"/>
            <a:ext cx="7643812" cy="6497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まえにうごかそう！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431A1C-4119-244E-9B51-724DBDF86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algn="ctr"/>
            <a:r>
              <a:rPr lang="ja-JP" altLang="en-US"/>
              <a:t>ロボットを３びょう</a:t>
            </a:r>
            <a:endParaRPr lang="en-US" altLang="ja-JP" dirty="0"/>
          </a:p>
          <a:p>
            <a:pPr algn="ctr"/>
            <a:r>
              <a:rPr lang="ja-JP" altLang="en-US"/>
              <a:t>まえにうごかして</a:t>
            </a:r>
            <a:endParaRPr lang="en-US" altLang="ja-JP" dirty="0"/>
          </a:p>
          <a:p>
            <a:pPr algn="ctr"/>
            <a:r>
              <a:rPr lang="ja-JP" altLang="en-US"/>
              <a:t>ください！</a:t>
            </a:r>
            <a:endParaRPr lang="en-US" altLang="ja-JP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ロボットカーをうごかすぞ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3143672" y="900429"/>
            <a:ext cx="5371677" cy="35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①　まえにうごかす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②　３</a:t>
            </a:r>
            <a:r>
              <a:rPr lang="ja-JP" altLang="en-US" sz="4000" dirty="0" err="1"/>
              <a:t>びょう</a:t>
            </a:r>
            <a:r>
              <a:rPr lang="ja-JP" altLang="en-US" sz="4000" dirty="0"/>
              <a:t>まつ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③　とまる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④　やってみる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4F1DE3D-7C0A-364B-BE37-3DB51815183D}"/>
              </a:ext>
            </a:extLst>
          </p:cNvPr>
          <p:cNvGrpSpPr/>
          <p:nvPr/>
        </p:nvGrpSpPr>
        <p:grpSpPr>
          <a:xfrm>
            <a:off x="1259632" y="855536"/>
            <a:ext cx="1800197" cy="3982236"/>
            <a:chOff x="827587" y="696246"/>
            <a:chExt cx="2345213" cy="5187872"/>
          </a:xfrm>
        </p:grpSpPr>
        <p:sp>
          <p:nvSpPr>
            <p:cNvPr id="10" name="正方形/長方形 9"/>
            <p:cNvSpPr/>
            <p:nvPr/>
          </p:nvSpPr>
          <p:spPr>
            <a:xfrm>
              <a:off x="827587" y="696246"/>
              <a:ext cx="234521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927292" y="915566"/>
              <a:ext cx="585587" cy="864096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10</a:t>
              </a:r>
              <a:endParaRPr lang="ja-JP" altLang="en-US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927292" y="1898387"/>
              <a:ext cx="585587" cy="8893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20</a:t>
              </a:r>
              <a:endParaRPr lang="ja-JP" altLang="en-US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36815" y="2906499"/>
              <a:ext cx="585587" cy="85904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30</a:t>
              </a:r>
              <a:endParaRPr lang="ja-JP" altLang="en-US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936815" y="3914611"/>
              <a:ext cx="585587" cy="8629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40</a:t>
              </a:r>
              <a:endParaRPr lang="ja-JP" altLang="en-US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36815" y="4922723"/>
              <a:ext cx="585587" cy="84957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50</a:t>
              </a:r>
              <a:endParaRPr lang="ja-JP" altLang="en-US" b="1" dirty="0"/>
            </a:p>
          </p:txBody>
        </p:sp>
        <p:pic>
          <p:nvPicPr>
            <p:cNvPr id="17" name="Picture 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2880" y="1911821"/>
              <a:ext cx="1576807" cy="875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866876" y="2540161"/>
              <a:ext cx="871379" cy="1579372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888715" y="556280"/>
              <a:ext cx="858936" cy="1587835"/>
            </a:xfrm>
            <a:prstGeom prst="rect">
              <a:avLst/>
            </a:prstGeom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294" y="3884261"/>
              <a:ext cx="1579371" cy="899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3347864" y="3772038"/>
            <a:ext cx="396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とまらなくなったら・・・</a:t>
            </a:r>
            <a:endParaRPr kumimoji="1" lang="en-US" altLang="ja-JP" dirty="0"/>
          </a:p>
          <a:p>
            <a:r>
              <a:rPr lang="en-US" altLang="ja-JP" sz="3200" dirty="0"/>
              <a:t>OUT</a:t>
            </a:r>
            <a:r>
              <a:rPr lang="ja-JP" altLang="en-US" sz="3200" dirty="0"/>
              <a:t>　０　（エンター）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3883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ロボットカーをうごかすぞ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3083242" y="1107283"/>
            <a:ext cx="5432107" cy="3525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ひっくりかえして･･･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にゅうりょくします</a:t>
            </a:r>
            <a:endParaRPr lang="en-US" altLang="ja-JP" sz="4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9D5FBA4-0ED3-644B-B746-520E32BB5863}"/>
              </a:ext>
            </a:extLst>
          </p:cNvPr>
          <p:cNvGrpSpPr/>
          <p:nvPr/>
        </p:nvGrpSpPr>
        <p:grpSpPr>
          <a:xfrm>
            <a:off x="1187624" y="858847"/>
            <a:ext cx="1800200" cy="3982242"/>
            <a:chOff x="642615" y="768254"/>
            <a:chExt cx="2345213" cy="5187872"/>
          </a:xfrm>
        </p:grpSpPr>
        <p:sp>
          <p:nvSpPr>
            <p:cNvPr id="15" name="正方形/長方形 14"/>
            <p:cNvSpPr/>
            <p:nvPr/>
          </p:nvSpPr>
          <p:spPr>
            <a:xfrm>
              <a:off x="642615" y="768254"/>
              <a:ext cx="234521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42320" y="987574"/>
              <a:ext cx="585587" cy="864096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10</a:t>
              </a:r>
              <a:endParaRPr lang="ja-JP" altLang="en-US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42320" y="1970395"/>
              <a:ext cx="585587" cy="8893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20</a:t>
              </a:r>
              <a:endParaRPr lang="ja-JP" altLang="en-US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51842" y="2978507"/>
              <a:ext cx="585587" cy="85904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30</a:t>
              </a:r>
              <a:endParaRPr lang="ja-JP" altLang="en-US" b="1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51842" y="3986619"/>
              <a:ext cx="585587" cy="86294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40</a:t>
              </a:r>
              <a:endParaRPr lang="ja-JP" altLang="en-US" b="1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51842" y="4994731"/>
              <a:ext cx="585587" cy="84957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50</a:t>
              </a:r>
              <a:endParaRPr lang="ja-JP" altLang="en-US" b="1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75" y="3943591"/>
              <a:ext cx="1512168" cy="928735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674011" y="624771"/>
              <a:ext cx="910896" cy="1627837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459560" y="1280194"/>
              <a:ext cx="1368153" cy="4410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/>
                <a:t>OUT 10</a:t>
              </a:r>
              <a:endParaRPr lang="ja-JP" altLang="en-US" sz="1600" b="1" dirty="0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702359" y="1569800"/>
              <a:ext cx="910896" cy="1627837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459556" y="2205489"/>
              <a:ext cx="1368157" cy="4410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/>
                <a:t>WAIT 180</a:t>
              </a:r>
              <a:endParaRPr lang="ja-JP" altLang="en-US" sz="1600" b="1" dirty="0"/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674012" y="2577912"/>
              <a:ext cx="910896" cy="1627837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403652" y="3216525"/>
              <a:ext cx="1424061" cy="4410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/>
                <a:t>OUT 0</a:t>
              </a:r>
              <a:endParaRPr lang="ja-JP" altLang="en-US" sz="1600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76149" y="4233423"/>
              <a:ext cx="1224137" cy="4410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/>
                <a:t>RUN</a:t>
              </a:r>
              <a:endParaRPr lang="ja-JP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048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1538" y="145395"/>
            <a:ext cx="7643812" cy="64976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ロボットカーをうごかすぞ</a:t>
            </a:r>
            <a:endParaRPr kumimoji="1" lang="ja-JP" altLang="en-US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4604854" y="782577"/>
            <a:ext cx="4013026" cy="1828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カードにかいてあるもじをキーボードから さがしてにゅうりょくしよう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DF7F1D9-162F-A64D-82A7-D9544780D3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8016" y="881478"/>
            <a:ext cx="3240360" cy="7191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ja-JP" sz="1400" dirty="0">
                <a:solidFill>
                  <a:schemeClr val="bg1"/>
                </a:solidFill>
              </a:rPr>
              <a:t>10 OUT</a:t>
            </a:r>
            <a:r>
              <a:rPr lang="ja-JP" altLang="en-US" sz="1400">
                <a:solidFill>
                  <a:schemeClr val="bg1"/>
                </a:solidFill>
              </a:rPr>
              <a:t> </a:t>
            </a:r>
            <a:r>
              <a:rPr lang="en-US" altLang="ja-JP" sz="1400" dirty="0">
                <a:solidFill>
                  <a:schemeClr val="bg1"/>
                </a:solidFill>
              </a:rPr>
              <a:t>10</a:t>
            </a:r>
          </a:p>
          <a:p>
            <a:pPr marL="0" indent="0">
              <a:buNone/>
            </a:pPr>
            <a:r>
              <a:rPr lang="en-US" altLang="ja-JP" sz="1400" dirty="0">
                <a:solidFill>
                  <a:schemeClr val="bg1"/>
                </a:solidFill>
              </a:rPr>
              <a:t>20 WAIT 180</a:t>
            </a:r>
            <a:endParaRPr lang="ja-JP" altLang="en-US" sz="1400">
              <a:solidFill>
                <a:schemeClr val="bg1"/>
              </a:solidFill>
            </a:endParaRPr>
          </a:p>
          <a:p>
            <a:endParaRPr lang="en-US" altLang="ja-JP" dirty="0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769008" y="2912503"/>
            <a:ext cx="7848872" cy="2070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20"/>
              </a:lnSpc>
              <a:buNone/>
            </a:pP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★にゅうりょくのルール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ts val="1220"/>
              </a:lnSpc>
              <a:buNone/>
            </a:pPr>
            <a:r>
              <a: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1.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カード１</a:t>
            </a:r>
            <a:r>
              <a:rPr lang="ja-JP" altLang="en-US" sz="16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まい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１ぎょうでにゅうりょくしよう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ts val="1220"/>
              </a:lnSpc>
              <a:buNone/>
            </a:pPr>
            <a:r>
              <a: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2.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くうはくには「スペース」キー　　　　　をにゅうりょくしよう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ts val="1220"/>
              </a:lnSpc>
              <a:buNone/>
            </a:pPr>
            <a:r>
              <a: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3.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１ぎょうのさいしょにはシートのばんごうと「スペース」キー　　　　　を、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ts val="1220"/>
              </a:lnSpc>
              <a:buNone/>
            </a:pP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おわりには「</a:t>
            </a:r>
            <a:r>
              <a: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Enter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」キー　　　　をにゅうりょくしよう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ts val="1220"/>
              </a:lnSpc>
              <a:buNone/>
            </a:pP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 ピンクのカードのときはあたまのばんごうはいらないよ！</a:t>
            </a:r>
            <a:endParaRPr lang="en-US" altLang="ja-JP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DAE484A-869C-634D-8E23-EFA2A0071850}"/>
              </a:ext>
            </a:extLst>
          </p:cNvPr>
          <p:cNvGrpSpPr/>
          <p:nvPr/>
        </p:nvGrpSpPr>
        <p:grpSpPr>
          <a:xfrm>
            <a:off x="2763651" y="1947269"/>
            <a:ext cx="5696781" cy="363018"/>
            <a:chOff x="1836231" y="2210436"/>
            <a:chExt cx="8232393" cy="524596"/>
          </a:xfrm>
        </p:grpSpPr>
        <p:sp>
          <p:nvSpPr>
            <p:cNvPr id="3" name="四角形吹き出し 2"/>
            <p:cNvSpPr/>
            <p:nvPr/>
          </p:nvSpPr>
          <p:spPr>
            <a:xfrm>
              <a:off x="1836231" y="2210436"/>
              <a:ext cx="8232393" cy="524596"/>
            </a:xfrm>
            <a:prstGeom prst="wedgeRectCallout">
              <a:avLst>
                <a:gd name="adj1" fmla="val -60619"/>
                <a:gd name="adj2" fmla="val -303594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ぎょうのさいごには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かならずエンター　　をにゅうりょく</a:t>
              </a:r>
            </a:p>
          </p:txBody>
        </p:sp>
        <p:sp>
          <p:nvSpPr>
            <p:cNvPr id="7" name="屈折矢印 6"/>
            <p:cNvSpPr/>
            <p:nvPr/>
          </p:nvSpPr>
          <p:spPr>
            <a:xfrm rot="5400000" flipV="1">
              <a:off x="7226066" y="2309132"/>
              <a:ext cx="337149" cy="327204"/>
            </a:xfrm>
            <a:prstGeom prst="bent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006E6C6-B523-3197-50A6-02976B472CE0}"/>
              </a:ext>
            </a:extLst>
          </p:cNvPr>
          <p:cNvGrpSpPr/>
          <p:nvPr/>
        </p:nvGrpSpPr>
        <p:grpSpPr>
          <a:xfrm>
            <a:off x="6012160" y="3782401"/>
            <a:ext cx="428086" cy="152867"/>
            <a:chOff x="3567853" y="3648933"/>
            <a:chExt cx="529201" cy="28800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09B25B1-D23E-C5B2-2468-5FC73CBFF73C}"/>
                </a:ext>
              </a:extLst>
            </p:cNvPr>
            <p:cNvSpPr/>
            <p:nvPr/>
          </p:nvSpPr>
          <p:spPr>
            <a:xfrm>
              <a:off x="3567853" y="3648933"/>
              <a:ext cx="529201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D2A3946-22D0-6579-A174-3C3D0EC179AC}"/>
                </a:ext>
              </a:extLst>
            </p:cNvPr>
            <p:cNvSpPr/>
            <p:nvPr/>
          </p:nvSpPr>
          <p:spPr>
            <a:xfrm>
              <a:off x="3587520" y="3670534"/>
              <a:ext cx="484386" cy="24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67F4A2A-B759-DB70-5CB5-2F8D74D80BAD}"/>
              </a:ext>
            </a:extLst>
          </p:cNvPr>
          <p:cNvGrpSpPr/>
          <p:nvPr/>
        </p:nvGrpSpPr>
        <p:grpSpPr>
          <a:xfrm>
            <a:off x="3563888" y="3499003"/>
            <a:ext cx="428086" cy="152867"/>
            <a:chOff x="3567853" y="3648933"/>
            <a:chExt cx="529201" cy="28800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54BE3C9-9C78-5F07-7E7C-C0302C2EE237}"/>
                </a:ext>
              </a:extLst>
            </p:cNvPr>
            <p:cNvSpPr/>
            <p:nvPr/>
          </p:nvSpPr>
          <p:spPr>
            <a:xfrm>
              <a:off x="3567853" y="3648933"/>
              <a:ext cx="529201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6E49831-647A-D18D-3F79-DEEE904AA609}"/>
                </a:ext>
              </a:extLst>
            </p:cNvPr>
            <p:cNvSpPr/>
            <p:nvPr/>
          </p:nvSpPr>
          <p:spPr>
            <a:xfrm>
              <a:off x="3587520" y="3670534"/>
              <a:ext cx="484386" cy="24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91A659AF-6B39-39B6-B6A4-D1EAB094D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728" y="3970298"/>
            <a:ext cx="284140" cy="2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01A27570-E6EC-0A48-8054-7A32CB05CC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/>
              <a:t>プログラム」をつくろう！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 sz="2600" dirty="0"/>
              <a:t>プログラム</a:t>
            </a:r>
            <a:r>
              <a:rPr kumimoji="1" lang="ja-JP" altLang="en-US" sz="2600" dirty="0"/>
              <a:t>って？</a:t>
            </a:r>
            <a:endParaRPr kumimoji="1" lang="en-US" altLang="ja-JP" sz="2600" dirty="0"/>
          </a:p>
          <a:p>
            <a:pPr lvl="1"/>
            <a:r>
              <a:rPr lang="ja-JP" altLang="en-US" dirty="0"/>
              <a:t>コンピューターをうごかす「ことば」</a:t>
            </a:r>
            <a:endParaRPr lang="en-US" altLang="ja-JP" dirty="0"/>
          </a:p>
          <a:p>
            <a:pPr lvl="1"/>
            <a:r>
              <a:rPr lang="ja-JP" altLang="en-US" dirty="0"/>
              <a:t>いろいろなものがプログラムでうごいています。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55" y="2125929"/>
            <a:ext cx="2920917" cy="26105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5386"/>
            <a:ext cx="997229" cy="142461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18437"/>
            <a:ext cx="1607612" cy="6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9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フリーイラスト, ベクトルデータ, EPS, 家電機器, PC（パソコン）, デスクトップパソコン, ディスプレイ（モニタ）, キーボード, ">
            <a:extLst>
              <a:ext uri="{FF2B5EF4-FFF2-40B4-BE49-F238E27FC236}">
                <a16:creationId xmlns:a16="http://schemas.microsoft.com/office/drawing/2014/main" id="{08EEDA26-6769-5644-A161-88F14C7FC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8125" y="1039970"/>
            <a:ext cx="2864759" cy="18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ロボットカーをうごかすぞ</a:t>
            </a:r>
            <a:endParaRPr kumimoji="1"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4244982" y="1107283"/>
            <a:ext cx="4270368" cy="35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にゅうりょく！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できたかな？</a:t>
            </a:r>
            <a:endParaRPr lang="en-US" altLang="ja-JP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pic>
        <p:nvPicPr>
          <p:cNvPr id="5" name="Picture 4" descr="[フリーイラスト] キーボード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8126" y="2980219"/>
            <a:ext cx="2854087" cy="11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183142" y="1144793"/>
            <a:ext cx="2281909" cy="113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 OUT 10</a:t>
            </a:r>
          </a:p>
          <a:p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 WAIT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180</a:t>
            </a:r>
          </a:p>
          <a:p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OUT 0</a:t>
            </a:r>
          </a:p>
          <a:p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RUN</a:t>
            </a:r>
            <a:endParaRPr lang="ja-JP" altLang="en-US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244982" y="3003798"/>
            <a:ext cx="3869564" cy="1376657"/>
          </a:xfrm>
          <a:prstGeom prst="wedgeRoundRectCallout">
            <a:avLst>
              <a:gd name="adj1" fmla="val -108384"/>
              <a:gd name="adj2" fmla="val -109818"/>
              <a:gd name="adj3" fmla="val 16667"/>
            </a:avLst>
          </a:prstGeom>
          <a:ln>
            <a:solidFill>
              <a:srgbClr val="339F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RUN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のうしろで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をおすとうごくよ　　　　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458" y="3155629"/>
            <a:ext cx="513564" cy="5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プログラムのしゅうせい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6C94873-BF3E-A640-BAE0-E04F6788D3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616" y="896553"/>
            <a:ext cx="1581062" cy="977918"/>
          </a:xfrm>
          <a:prstGeom prst="rect">
            <a:avLst/>
          </a:prstGeom>
        </p:spPr>
        <p:txBody>
          <a:bodyPr/>
          <a:lstStyle/>
          <a:p>
            <a:r>
              <a:rPr lang="en-US" altLang="ja-JP" sz="1400" dirty="0"/>
              <a:t>10 OUT</a:t>
            </a:r>
            <a:r>
              <a:rPr lang="ja-JP" altLang="en-US" sz="1400"/>
              <a:t> </a:t>
            </a:r>
            <a:r>
              <a:rPr lang="en-US" altLang="ja-JP" sz="1400" dirty="0"/>
              <a:t>10 |</a:t>
            </a:r>
          </a:p>
          <a:p>
            <a:r>
              <a:rPr lang="en-US" altLang="ja-JP" sz="1400" dirty="0"/>
              <a:t>20 WAIT 180</a:t>
            </a:r>
          </a:p>
          <a:p>
            <a:r>
              <a:rPr lang="en-US" altLang="ja-JP" sz="1400" dirty="0"/>
              <a:t>30 OUT 0</a:t>
            </a:r>
            <a:endParaRPr lang="ja-JP" altLang="en-US" sz="1400"/>
          </a:p>
          <a:p>
            <a:endParaRPr lang="ja-JP" altLang="en-US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858647" y="2859355"/>
            <a:ext cx="7848587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★しゅうせいのルール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342900" indent="-342900">
              <a:buAutoNum type="arabicPeriod"/>
            </a:pP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「やじるし」キーでカーソル（ちかちか）をしゅうせいしたいうしろに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いどう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en-US" altLang="ja-JP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2.</a:t>
            </a: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けすには「バックスペース」キー　　　　をおす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en-US" altLang="ja-JP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3.</a:t>
            </a: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あたらしいもじをにゅうりょくして、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おわりには「</a:t>
            </a:r>
            <a:r>
              <a:rPr lang="en-US" altLang="ja-JP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Enter</a:t>
            </a:r>
            <a:r>
              <a:rPr lang="ja-JP" altLang="en-US" sz="1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」キー　　　　をにゅうりょくしよう</a:t>
            </a:r>
            <a:endParaRPr lang="en-US" altLang="ja-JP" sz="1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699792" y="890479"/>
            <a:ext cx="6120680" cy="1580968"/>
          </a:xfrm>
          <a:prstGeom prst="wedgeRoundRectCallout">
            <a:avLst>
              <a:gd name="adj1" fmla="val -56554"/>
              <a:gd name="adj2" fmla="val -44473"/>
              <a:gd name="adj3" fmla="val 16667"/>
            </a:avLst>
          </a:prstGeom>
          <a:ln>
            <a:solidFill>
              <a:srgbClr val="339F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/>
              <a:t>かえたいところだけをしゅうせい</a:t>
            </a:r>
            <a:endParaRPr lang="en-US" altLang="ja-JP" sz="2000" dirty="0"/>
          </a:p>
          <a:p>
            <a:r>
              <a:rPr lang="ja-JP" altLang="en-US" dirty="0"/>
              <a:t>①　</a:t>
            </a:r>
            <a:r>
              <a:rPr lang="ja-JP" altLang="en-US" dirty="0" err="1"/>
              <a:t>やじるしで</a:t>
            </a:r>
            <a:r>
              <a:rPr lang="ja-JP" altLang="en-US" dirty="0"/>
              <a:t>カーソルをうごかして、けしたいもじのうしろに</a:t>
            </a:r>
            <a:endParaRPr lang="en-US" altLang="ja-JP" dirty="0"/>
          </a:p>
          <a:p>
            <a:r>
              <a:rPr lang="ja-JP" altLang="en-US" dirty="0"/>
              <a:t>②　「</a:t>
            </a:r>
            <a:r>
              <a:rPr lang="en-US" altLang="ja-JP" dirty="0"/>
              <a:t>Back space</a:t>
            </a:r>
            <a:r>
              <a:rPr lang="ja-JP" altLang="en-US" dirty="0"/>
              <a:t>」でもじをけして、あたらしいもじをにゅうりょく</a:t>
            </a:r>
            <a:endParaRPr lang="en-US" altLang="ja-JP" dirty="0"/>
          </a:p>
          <a:p>
            <a:r>
              <a:rPr lang="ja-JP" altLang="en-US" dirty="0"/>
              <a:t>③　かえたところで「</a:t>
            </a:r>
            <a:r>
              <a:rPr lang="en-US" altLang="ja-JP" dirty="0"/>
              <a:t>Enter</a:t>
            </a:r>
            <a:r>
              <a:rPr lang="ja-JP" altLang="en-US" dirty="0"/>
              <a:t>」</a:t>
            </a:r>
            <a:endParaRPr lang="en-US" altLang="ja-JP" dirty="0"/>
          </a:p>
          <a:p>
            <a:r>
              <a:rPr lang="ja-JP" altLang="en-US" dirty="0"/>
              <a:t>④　</a:t>
            </a:r>
            <a:r>
              <a:rPr lang="en-US" altLang="ja-JP" dirty="0"/>
              <a:t>RUN</a:t>
            </a:r>
            <a:r>
              <a:rPr lang="ja-JP" altLang="en-US" dirty="0" err="1"/>
              <a:t>のぎょ</a:t>
            </a:r>
            <a:r>
              <a:rPr lang="ja-JP" altLang="en-US" dirty="0"/>
              <a:t>うで、もういちど「</a:t>
            </a:r>
            <a:r>
              <a:rPr lang="en-US" altLang="ja-JP" dirty="0"/>
              <a:t>Enter</a:t>
            </a:r>
            <a:r>
              <a:rPr lang="ja-JP" altLang="en-US" dirty="0"/>
              <a:t>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3CEB5F-639E-3A61-6244-52F638BF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236348"/>
            <a:ext cx="284140" cy="287605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160411E-2263-BFFF-4047-562E400591BC}"/>
              </a:ext>
            </a:extLst>
          </p:cNvPr>
          <p:cNvGrpSpPr/>
          <p:nvPr/>
        </p:nvGrpSpPr>
        <p:grpSpPr>
          <a:xfrm>
            <a:off x="3707904" y="3651870"/>
            <a:ext cx="284140" cy="284140"/>
            <a:chOff x="3549516" y="4241253"/>
            <a:chExt cx="284140" cy="28414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AF76C9A-BA54-9293-2329-4FE8A1BF2438}"/>
                </a:ext>
              </a:extLst>
            </p:cNvPr>
            <p:cNvSpPr/>
            <p:nvPr/>
          </p:nvSpPr>
          <p:spPr>
            <a:xfrm>
              <a:off x="3549516" y="4241253"/>
              <a:ext cx="284140" cy="284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左矢印 10">
              <a:extLst>
                <a:ext uri="{FF2B5EF4-FFF2-40B4-BE49-F238E27FC236}">
                  <a16:creationId xmlns:a16="http://schemas.microsoft.com/office/drawing/2014/main" id="{7DBA0963-C3FE-78BD-BEB3-0422448399C6}"/>
                </a:ext>
              </a:extLst>
            </p:cNvPr>
            <p:cNvSpPr/>
            <p:nvPr/>
          </p:nvSpPr>
          <p:spPr>
            <a:xfrm>
              <a:off x="3625161" y="4371950"/>
              <a:ext cx="121849" cy="45719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8E0B77D-F6E3-72EF-430E-F743ED688ED9}"/>
                </a:ext>
              </a:extLst>
            </p:cNvPr>
            <p:cNvSpPr/>
            <p:nvPr/>
          </p:nvSpPr>
          <p:spPr>
            <a:xfrm>
              <a:off x="3569186" y="4261915"/>
              <a:ext cx="244800" cy="24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DE9BCB-D517-D442-B043-D0FE3953F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algn="ctr"/>
            <a:r>
              <a:rPr lang="ja-JP" altLang="en-US"/>
              <a:t>まえにうごかしたあと</a:t>
            </a:r>
            <a:endParaRPr lang="en-US" altLang="ja-JP" dirty="0"/>
          </a:p>
          <a:p>
            <a:pPr algn="ctr"/>
            <a:r>
              <a:rPr lang="ja-JP" altLang="en-US"/>
              <a:t>３びょうみぎに</a:t>
            </a:r>
            <a:endParaRPr lang="en-US" altLang="ja-JP" dirty="0"/>
          </a:p>
          <a:p>
            <a:pPr algn="ctr"/>
            <a:r>
              <a:rPr lang="ja-JP" altLang="en-US"/>
              <a:t>かいてんさせて</a:t>
            </a:r>
            <a:endParaRPr lang="en-US" altLang="ja-JP" dirty="0"/>
          </a:p>
          <a:p>
            <a:pPr algn="ctr"/>
            <a:r>
              <a:rPr lang="ja-JP" altLang="en-US"/>
              <a:t>ください！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 err="1"/>
              <a:t>みぎに</a:t>
            </a:r>
            <a:r>
              <a:rPr kumimoji="1" lang="ja-JP" altLang="en-US" dirty="0"/>
              <a:t>かいてんさせよう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 err="1"/>
              <a:t>みぎに</a:t>
            </a:r>
            <a:r>
              <a:rPr lang="ja-JP" altLang="en-US" dirty="0"/>
              <a:t>かいてんさせよう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55903E4-1332-7742-BDB0-A23D141A714D}"/>
              </a:ext>
            </a:extLst>
          </p:cNvPr>
          <p:cNvGrpSpPr/>
          <p:nvPr/>
        </p:nvGrpSpPr>
        <p:grpSpPr>
          <a:xfrm>
            <a:off x="4541085" y="846854"/>
            <a:ext cx="1805922" cy="3994900"/>
            <a:chOff x="4603055" y="411510"/>
            <a:chExt cx="2345213" cy="5187872"/>
          </a:xfrm>
        </p:grpSpPr>
        <p:sp>
          <p:nvSpPr>
            <p:cNvPr id="25" name="正方形/長方形 24"/>
            <p:cNvSpPr/>
            <p:nvPr/>
          </p:nvSpPr>
          <p:spPr>
            <a:xfrm>
              <a:off x="4603055" y="411510"/>
              <a:ext cx="234521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02760" y="630830"/>
              <a:ext cx="585587" cy="8640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60</a:t>
              </a:r>
              <a:endParaRPr lang="ja-JP" altLang="en-US" b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702760" y="1613651"/>
              <a:ext cx="585587" cy="8893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70</a:t>
              </a:r>
              <a:endParaRPr lang="ja-JP" altLang="en-US" b="1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712282" y="2621763"/>
              <a:ext cx="585587" cy="85904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80</a:t>
              </a:r>
              <a:endParaRPr lang="ja-JP" altLang="en-US" b="1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712282" y="3629875"/>
              <a:ext cx="585587" cy="862949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90</a:t>
              </a:r>
              <a:endParaRPr lang="ja-JP" altLang="en-US" b="1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712282" y="4637987"/>
              <a:ext cx="585587" cy="84957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altLang="ja-JP" sz="1600" b="1" dirty="0"/>
                <a:t>100</a:t>
              </a:r>
              <a:endParaRPr lang="ja-JP" altLang="en-US" sz="1600" b="1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760" y="600261"/>
              <a:ext cx="1579371" cy="899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D6D26CC-42F3-B946-87F1-42CB64AEDBAD}"/>
              </a:ext>
            </a:extLst>
          </p:cNvPr>
          <p:cNvGrpSpPr/>
          <p:nvPr/>
        </p:nvGrpSpPr>
        <p:grpSpPr>
          <a:xfrm>
            <a:off x="1631483" y="843558"/>
            <a:ext cx="1805922" cy="3994900"/>
            <a:chOff x="1043611" y="408214"/>
            <a:chExt cx="2345213" cy="5187872"/>
          </a:xfrm>
        </p:grpSpPr>
        <p:sp>
          <p:nvSpPr>
            <p:cNvPr id="19" name="正方形/長方形 18"/>
            <p:cNvSpPr/>
            <p:nvPr/>
          </p:nvSpPr>
          <p:spPr>
            <a:xfrm>
              <a:off x="1043611" y="408214"/>
              <a:ext cx="234521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143316" y="627534"/>
              <a:ext cx="585587" cy="864096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10</a:t>
              </a:r>
              <a:endParaRPr lang="ja-JP" altLang="en-US" b="1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143316" y="1610355"/>
              <a:ext cx="585587" cy="8893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20</a:t>
              </a:r>
              <a:endParaRPr lang="ja-JP" altLang="en-US" b="1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152839" y="2618467"/>
              <a:ext cx="585587" cy="85904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30</a:t>
              </a:r>
              <a:endParaRPr lang="ja-JP" altLang="en-US" b="1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152839" y="3626579"/>
              <a:ext cx="585587" cy="862949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40</a:t>
              </a:r>
              <a:endParaRPr lang="ja-JP" altLang="en-US" b="1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152839" y="4634691"/>
              <a:ext cx="585587" cy="84957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50</a:t>
              </a:r>
              <a:endParaRPr lang="ja-JP" altLang="en-US" b="1" dirty="0"/>
            </a:p>
          </p:txBody>
        </p:sp>
        <p:pic>
          <p:nvPicPr>
            <p:cNvPr id="8" name="Picture 2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904" y="1623789"/>
              <a:ext cx="1576807" cy="875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121616" y="2254422"/>
              <a:ext cx="875287" cy="1602395"/>
            </a:xfrm>
            <a:prstGeom prst="rect">
              <a:avLst/>
            </a:prstGeom>
          </p:spPr>
        </p:pic>
        <p:pic>
          <p:nvPicPr>
            <p:cNvPr id="14" name="Picture 2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2445" y="3612045"/>
              <a:ext cx="1576807" cy="875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2104739" y="268248"/>
              <a:ext cx="858936" cy="1587835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2136442" y="4261433"/>
              <a:ext cx="871379" cy="1579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934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 err="1"/>
              <a:t>みぎに</a:t>
            </a:r>
            <a:r>
              <a:rPr lang="ja-JP" altLang="en-US" dirty="0"/>
              <a:t>かいてんさせよう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40D33B0-4C8D-4B49-B6DD-229702F315EA}"/>
              </a:ext>
            </a:extLst>
          </p:cNvPr>
          <p:cNvGrpSpPr/>
          <p:nvPr/>
        </p:nvGrpSpPr>
        <p:grpSpPr>
          <a:xfrm>
            <a:off x="4733962" y="771550"/>
            <a:ext cx="1839963" cy="4070203"/>
            <a:chOff x="5069891" y="462634"/>
            <a:chExt cx="2345213" cy="5187872"/>
          </a:xfrm>
        </p:grpSpPr>
        <p:sp>
          <p:nvSpPr>
            <p:cNvPr id="21" name="正方形/長方形 20"/>
            <p:cNvSpPr/>
            <p:nvPr/>
          </p:nvSpPr>
          <p:spPr>
            <a:xfrm>
              <a:off x="5069891" y="462634"/>
              <a:ext cx="234521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169596" y="681954"/>
              <a:ext cx="585587" cy="8640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60</a:t>
              </a:r>
              <a:endParaRPr lang="ja-JP" altLang="en-US" b="1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169596" y="1664775"/>
              <a:ext cx="585587" cy="8893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70</a:t>
              </a:r>
              <a:endParaRPr lang="ja-JP" altLang="en-US" b="1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179118" y="2672887"/>
              <a:ext cx="585587" cy="85904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80</a:t>
              </a:r>
              <a:endParaRPr lang="ja-JP" altLang="en-US" b="1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179118" y="3680999"/>
              <a:ext cx="585587" cy="862949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90</a:t>
              </a:r>
              <a:endParaRPr lang="ja-JP" altLang="en-US" b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179118" y="4689111"/>
              <a:ext cx="585587" cy="84957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altLang="ja-JP" sz="1600" b="1" dirty="0"/>
                <a:t>100</a:t>
              </a:r>
              <a:endParaRPr lang="ja-JP" altLang="en-US" sz="1600" b="1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680890"/>
              <a:ext cx="1512168" cy="928735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5320137" y="968917"/>
              <a:ext cx="12241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RUN</a:t>
              </a:r>
              <a:endParaRPr lang="ja-JP" altLang="en-US" sz="1100" b="1" dirty="0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0A3C9CB7-BD95-D942-A3FE-1BDE5DE1EA91}"/>
              </a:ext>
            </a:extLst>
          </p:cNvPr>
          <p:cNvGrpSpPr/>
          <p:nvPr/>
        </p:nvGrpSpPr>
        <p:grpSpPr>
          <a:xfrm>
            <a:off x="1593180" y="771550"/>
            <a:ext cx="1838473" cy="4066907"/>
            <a:chOff x="1614079" y="688582"/>
            <a:chExt cx="1875979" cy="4149875"/>
          </a:xfrm>
        </p:grpSpPr>
        <p:sp>
          <p:nvSpPr>
            <p:cNvPr id="15" name="正方形/長方形 14"/>
            <p:cNvSpPr/>
            <p:nvPr/>
          </p:nvSpPr>
          <p:spPr>
            <a:xfrm>
              <a:off x="1614079" y="688582"/>
              <a:ext cx="1875979" cy="414987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693835" y="864020"/>
              <a:ext cx="468422" cy="691206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10</a:t>
              </a:r>
              <a:endParaRPr lang="ja-JP" altLang="en-US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693835" y="1650197"/>
              <a:ext cx="468422" cy="711440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20</a:t>
              </a:r>
              <a:endParaRPr lang="ja-JP" altLang="en-US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701452" y="2456604"/>
              <a:ext cx="468422" cy="687163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30</a:t>
              </a:r>
              <a:endParaRPr lang="ja-JP" altLang="en-US" b="1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701452" y="3263012"/>
              <a:ext cx="468422" cy="690289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40</a:t>
              </a:r>
              <a:endParaRPr lang="ja-JP" altLang="en-US" b="1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701452" y="4069419"/>
              <a:ext cx="468422" cy="679591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50</a:t>
              </a:r>
              <a:endParaRPr lang="ja-JP" altLang="en-US" b="1" dirty="0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74665" y="566024"/>
              <a:ext cx="728643" cy="1302137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303122" y="1090308"/>
              <a:ext cx="1094411" cy="295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OUT 10</a:t>
              </a:r>
              <a:endParaRPr lang="ja-JP" altLang="en-US" sz="1100" b="1" dirty="0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49002" y="1321970"/>
              <a:ext cx="728643" cy="1302137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254782" y="1846255"/>
              <a:ext cx="1117086" cy="295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WAIT 180</a:t>
              </a:r>
              <a:endParaRPr lang="ja-JP" altLang="en-US" sz="1600" b="1" dirty="0"/>
            </a:p>
          </p:txBody>
        </p:sp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49002" y="2149197"/>
              <a:ext cx="728643" cy="1302137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2277459" y="2673481"/>
              <a:ext cx="1094411" cy="295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OUT 9</a:t>
              </a:r>
              <a:endParaRPr lang="ja-JP" altLang="en-US" sz="1100" b="1" dirty="0"/>
            </a:p>
          </p:txBody>
        </p:sp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71678" y="2962743"/>
              <a:ext cx="728643" cy="1302137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2277457" y="3487028"/>
              <a:ext cx="1117086" cy="295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WAIT 180</a:t>
              </a:r>
              <a:endParaRPr lang="ja-JP" altLang="en-US" sz="1600" b="1" dirty="0"/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65642" y="3776289"/>
              <a:ext cx="728643" cy="1302137"/>
            </a:xfrm>
            <a:prstGeom prst="rect">
              <a:avLst/>
            </a:prstGeom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2294099" y="4300575"/>
              <a:ext cx="1094411" cy="2954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OUT 0</a:t>
              </a:r>
              <a:endParaRPr lang="ja-JP" alt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34114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ctr" anchorCtr="1">
            <a:normAutofit/>
          </a:bodyPr>
          <a:lstStyle/>
          <a:p>
            <a:pPr algn="ctr"/>
            <a:r>
              <a:rPr lang="ja-JP" altLang="en-US" sz="4000"/>
              <a:t>がめんをけして</a:t>
            </a:r>
            <a:endParaRPr lang="en-US" altLang="ja-JP" sz="4000" dirty="0"/>
          </a:p>
          <a:p>
            <a:pPr algn="ctr"/>
            <a:r>
              <a:rPr lang="ja-JP" altLang="en-US" sz="4000"/>
              <a:t>プログラムをひょうじ</a:t>
            </a:r>
            <a:endParaRPr lang="en-US" altLang="ja-JP" sz="40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38ACBF-CE70-BE49-88DB-EC188D7BA5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7300" y="3415308"/>
            <a:ext cx="7886700" cy="1316682"/>
          </a:xfrm>
        </p:spPr>
        <p:txBody>
          <a:bodyPr/>
          <a:lstStyle/>
          <a:p>
            <a:pPr marL="0" indent="0">
              <a:buNone/>
            </a:pPr>
            <a:r>
              <a:rPr lang="ja-JP" altLang="en-US"/>
              <a:t>「けすカード」をつかったあとに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「みるカード」をつかってね！</a:t>
            </a:r>
            <a:endParaRPr lang="en-US" altLang="ja-JP" dirty="0"/>
          </a:p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 err="1"/>
              <a:t>がめんを</a:t>
            </a:r>
            <a:r>
              <a:rPr lang="ja-JP" altLang="en-US" dirty="0"/>
              <a:t>きれいにしてみよう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2996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 dirty="0" err="1"/>
              <a:t>がめんを</a:t>
            </a:r>
            <a:r>
              <a:rPr lang="ja-JP" altLang="en-US" dirty="0"/>
              <a:t>きれいにしてみよう</a:t>
            </a:r>
            <a:endParaRPr kumimoji="1" lang="ja-JP" altLang="en-US" dirty="0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1681900" y="3686572"/>
            <a:ext cx="7886700" cy="10410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4000" dirty="0"/>
              <a:t>それぞれをにゅうりょくして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エンター</a:t>
            </a:r>
            <a:endParaRPr lang="en-US" altLang="ja-JP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C8419EE-3CA3-9F4E-9A21-777F0DD93637}"/>
              </a:ext>
            </a:extLst>
          </p:cNvPr>
          <p:cNvGrpSpPr/>
          <p:nvPr/>
        </p:nvGrpSpPr>
        <p:grpSpPr>
          <a:xfrm>
            <a:off x="1984529" y="797276"/>
            <a:ext cx="5174941" cy="2685749"/>
            <a:chOff x="922438" y="573099"/>
            <a:chExt cx="7321975" cy="3800041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605306" y="-12256"/>
              <a:ext cx="1648875" cy="2982861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587226" y="2039189"/>
              <a:ext cx="1669163" cy="2998739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1021" y="637269"/>
              <a:ext cx="2963391" cy="17064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0316" y="2643762"/>
              <a:ext cx="2954097" cy="17173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下カーブ矢印 10"/>
            <p:cNvSpPr/>
            <p:nvPr/>
          </p:nvSpPr>
          <p:spPr>
            <a:xfrm rot="20868739">
              <a:off x="3697680" y="573099"/>
              <a:ext cx="1748649" cy="395087"/>
            </a:xfrm>
            <a:prstGeom prst="curvedDownArrow">
              <a:avLst>
                <a:gd name="adj1" fmla="val 42705"/>
                <a:gd name="adj2" fmla="val 68308"/>
                <a:gd name="adj3" fmla="val 48707"/>
              </a:avLst>
            </a:prstGeom>
            <a:solidFill>
              <a:srgbClr val="D1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下カーブ矢印 11"/>
            <p:cNvSpPr/>
            <p:nvPr/>
          </p:nvSpPr>
          <p:spPr>
            <a:xfrm rot="20868739">
              <a:off x="3729908" y="2535860"/>
              <a:ext cx="1748649" cy="395087"/>
            </a:xfrm>
            <a:prstGeom prst="curvedDownArrow">
              <a:avLst>
                <a:gd name="adj1" fmla="val 42705"/>
                <a:gd name="adj2" fmla="val 68308"/>
                <a:gd name="adj3" fmla="val 48707"/>
              </a:avLst>
            </a:prstGeom>
            <a:solidFill>
              <a:srgbClr val="D1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943" y="4079910"/>
            <a:ext cx="599623" cy="6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5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じゆうに</a:t>
            </a:r>
            <a:r>
              <a:rPr kumimoji="1" lang="ja-JP" altLang="en-US" dirty="0"/>
              <a:t>うごかしてみよう</a:t>
            </a:r>
          </a:p>
        </p:txBody>
      </p:sp>
      <p:sp>
        <p:nvSpPr>
          <p:cNvPr id="14" name="コンテンツ プレースホルダ 2"/>
          <p:cNvSpPr>
            <a:spLocks noGrp="1"/>
          </p:cNvSpPr>
          <p:nvPr>
            <p:ph idx="1"/>
          </p:nvPr>
        </p:nvSpPr>
        <p:spPr>
          <a:xfrm>
            <a:off x="1252755" y="839130"/>
            <a:ext cx="6406135" cy="1303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/>
              <a:t>プログラムをほぞんして、</a:t>
            </a:r>
            <a:br>
              <a:rPr lang="en-US" altLang="ja-JP" sz="2800" dirty="0"/>
            </a:br>
            <a:r>
              <a:rPr lang="ja-JP" altLang="en-US" sz="2800" dirty="0"/>
              <a:t>ロボットからモニターと</a:t>
            </a:r>
            <a:r>
              <a:rPr lang="ja-JP" altLang="en-US" sz="2800"/>
              <a:t>キーボードをきりはなして</a:t>
            </a:r>
            <a:r>
              <a:rPr lang="ja-JP" altLang="en-US" sz="2800" dirty="0"/>
              <a:t>うごかします。</a:t>
            </a:r>
            <a:endParaRPr lang="en-US" altLang="ja-JP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3B78E43-2865-234F-B103-0010F7CD48BF}"/>
              </a:ext>
            </a:extLst>
          </p:cNvPr>
          <p:cNvGrpSpPr/>
          <p:nvPr/>
        </p:nvGrpSpPr>
        <p:grpSpPr>
          <a:xfrm>
            <a:off x="1655211" y="2075059"/>
            <a:ext cx="5882678" cy="1847429"/>
            <a:chOff x="871541" y="2075058"/>
            <a:chExt cx="7715408" cy="242299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666380" y="1755006"/>
              <a:ext cx="1948203" cy="3537881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7" y="2549843"/>
              <a:ext cx="3510892" cy="19263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下カーブ矢印 16"/>
            <p:cNvSpPr/>
            <p:nvPr/>
          </p:nvSpPr>
          <p:spPr>
            <a:xfrm>
              <a:off x="3528586" y="2075058"/>
              <a:ext cx="2032179" cy="595315"/>
            </a:xfrm>
            <a:prstGeom prst="curvedDownArrow">
              <a:avLst>
                <a:gd name="adj1" fmla="val 42705"/>
                <a:gd name="adj2" fmla="val 68308"/>
                <a:gd name="adj3" fmla="val 48707"/>
              </a:avLst>
            </a:prstGeom>
            <a:solidFill>
              <a:srgbClr val="D1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767911" y="3282163"/>
              <a:ext cx="2127189" cy="6054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latin typeface="IchigoJam" panose="00000400000000000000" pitchFamily="2" charset="0"/>
                  <a:ea typeface="IchigoJam" panose="00000400000000000000" pitchFamily="2" charset="0"/>
                </a:rPr>
                <a:t>SAVE 0</a:t>
              </a:r>
              <a:r>
                <a:rPr lang="ja-JP" altLang="en-US" b="1" dirty="0">
                  <a:latin typeface="IchigoJam" panose="00000400000000000000" pitchFamily="2" charset="0"/>
                  <a:ea typeface="IchigoJam" panose="00000400000000000000" pitchFamily="2" charset="0"/>
                </a:rPr>
                <a:t>　</a:t>
              </a:r>
              <a:r>
                <a:rPr lang="ja-JP" altLang="en-US" sz="2400" b="1" dirty="0">
                  <a:latin typeface="IchigoJam" panose="00000400000000000000" pitchFamily="2" charset="0"/>
                  <a:ea typeface="IchigoJam" panose="00000400000000000000" pitchFamily="2" charset="0"/>
                </a:rPr>
                <a:t>　　　　　　　　　　　　</a:t>
              </a:r>
              <a:endParaRPr lang="ja-JP" altLang="en-US" b="1" dirty="0">
                <a:latin typeface="IchigoJam" panose="00000400000000000000" pitchFamily="2" charset="0"/>
              </a:endParaRPr>
            </a:p>
          </p:txBody>
        </p:sp>
      </p:grp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1536820" y="4073036"/>
            <a:ext cx="748883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「しまうカード」でプログラムを</a:t>
            </a:r>
            <a:br>
              <a:rPr lang="en-US" altLang="ja-JP" dirty="0"/>
            </a:br>
            <a:r>
              <a:rPr lang="ja-JP" altLang="en-US" dirty="0"/>
              <a:t>ほぞんします。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6814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じゆうに</a:t>
            </a:r>
            <a:r>
              <a:rPr kumimoji="1" lang="ja-JP" altLang="en-US" dirty="0"/>
              <a:t>うごかしてみよう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365268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でん</a:t>
            </a:r>
            <a:r>
              <a:rPr lang="ja-JP" altLang="en-US" sz="28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スイッチをきって、</a:t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モニター、キーボードの</a:t>
            </a:r>
            <a:r>
              <a:rPr lang="ja-JP" altLang="en-US" sz="28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せんを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ぬく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98CC739-3FD0-BC41-B928-41D84E9DBA87}"/>
              </a:ext>
            </a:extLst>
          </p:cNvPr>
          <p:cNvGrpSpPr/>
          <p:nvPr/>
        </p:nvGrpSpPr>
        <p:grpSpPr>
          <a:xfrm>
            <a:off x="971600" y="1060333"/>
            <a:ext cx="6829786" cy="2520280"/>
            <a:chOff x="1028553" y="497958"/>
            <a:chExt cx="7961475" cy="293788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5" t="45275" r="-399" b="17890"/>
            <a:stretch/>
          </p:blipFill>
          <p:spPr>
            <a:xfrm>
              <a:off x="4102785" y="497958"/>
              <a:ext cx="4576391" cy="2937888"/>
            </a:xfrm>
            <a:prstGeom prst="rect">
              <a:avLst/>
            </a:prstGeom>
          </p:spPr>
        </p:pic>
        <p:sp>
          <p:nvSpPr>
            <p:cNvPr id="19" name="円/楕円 4"/>
            <p:cNvSpPr/>
            <p:nvPr/>
          </p:nvSpPr>
          <p:spPr>
            <a:xfrm>
              <a:off x="4860035" y="973794"/>
              <a:ext cx="1471763" cy="903369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四角形吹き出し 22"/>
            <p:cNvSpPr/>
            <p:nvPr/>
          </p:nvSpPr>
          <p:spPr>
            <a:xfrm>
              <a:off x="5796141" y="2762416"/>
              <a:ext cx="3193887" cy="513355"/>
            </a:xfrm>
            <a:prstGeom prst="wedgeRectCallout">
              <a:avLst>
                <a:gd name="adj1" fmla="val -40981"/>
                <a:gd name="adj2" fmla="val -234402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でん</a:t>
              </a:r>
              <a:r>
                <a:rPr lang="ja-JP" altLang="en-US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ち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スイッチをきる</a:t>
              </a: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553" y="497961"/>
              <a:ext cx="2579167" cy="1443227"/>
            </a:xfrm>
            <a:prstGeom prst="rect">
              <a:avLst/>
            </a:prstGeom>
          </p:spPr>
        </p:pic>
        <p:sp>
          <p:nvSpPr>
            <p:cNvPr id="28" name="下矢印 27"/>
            <p:cNvSpPr/>
            <p:nvPr/>
          </p:nvSpPr>
          <p:spPr>
            <a:xfrm rot="16200000">
              <a:off x="3667475" y="208770"/>
              <a:ext cx="437949" cy="1947171"/>
            </a:xfrm>
            <a:prstGeom prst="downArrow">
              <a:avLst>
                <a:gd name="adj1" fmla="val 44119"/>
                <a:gd name="adj2" fmla="val 50000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12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じゆうに</a:t>
            </a:r>
            <a:r>
              <a:rPr kumimoji="1" lang="ja-JP" altLang="en-US" dirty="0"/>
              <a:t>うごかしてみよう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389445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タクトスイッチボタンをおしながら</a:t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でん</a:t>
            </a:r>
            <a:r>
              <a:rPr lang="ja-JP" altLang="en-US" sz="28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スイッチをいれる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85AEE33-99F0-4240-9A36-39E1C7A3B444}"/>
              </a:ext>
            </a:extLst>
          </p:cNvPr>
          <p:cNvGrpSpPr/>
          <p:nvPr/>
        </p:nvGrpSpPr>
        <p:grpSpPr>
          <a:xfrm>
            <a:off x="1009503" y="915566"/>
            <a:ext cx="7124993" cy="2880320"/>
            <a:chOff x="467544" y="497961"/>
            <a:chExt cx="8568785" cy="346398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0" t="54200" r="10800" b="14300"/>
            <a:stretch/>
          </p:blipFill>
          <p:spPr>
            <a:xfrm>
              <a:off x="4189512" y="497961"/>
              <a:ext cx="4690928" cy="3127285"/>
            </a:xfrm>
            <a:prstGeom prst="rect">
              <a:avLst/>
            </a:prstGeom>
          </p:spPr>
        </p:pic>
        <p:sp>
          <p:nvSpPr>
            <p:cNvPr id="19" name="円/楕円 4"/>
            <p:cNvSpPr/>
            <p:nvPr/>
          </p:nvSpPr>
          <p:spPr>
            <a:xfrm>
              <a:off x="5330353" y="1155043"/>
              <a:ext cx="1491181" cy="1018285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2196383"/>
              <a:ext cx="3384376" cy="1434057"/>
            </a:xfrm>
            <a:prstGeom prst="rect">
              <a:avLst/>
            </a:prstGeom>
          </p:spPr>
        </p:pic>
        <p:sp>
          <p:nvSpPr>
            <p:cNvPr id="23" name="四角形吹き出し 22"/>
            <p:cNvSpPr/>
            <p:nvPr/>
          </p:nvSpPr>
          <p:spPr>
            <a:xfrm>
              <a:off x="6147752" y="2701521"/>
              <a:ext cx="2888577" cy="526096"/>
            </a:xfrm>
            <a:prstGeom prst="wedgeRectCallout">
              <a:avLst>
                <a:gd name="adj1" fmla="val -36102"/>
                <a:gd name="adj2" fmla="val -164566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でん</a:t>
              </a:r>
              <a:r>
                <a:rPr lang="ja-JP" altLang="en-US" sz="14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ち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スイッチをいれる</a:t>
              </a:r>
            </a:p>
          </p:txBody>
        </p:sp>
        <p:sp>
          <p:nvSpPr>
            <p:cNvPr id="24" name="四角形吹き出し 23"/>
            <p:cNvSpPr/>
            <p:nvPr/>
          </p:nvSpPr>
          <p:spPr>
            <a:xfrm>
              <a:off x="1619675" y="3435846"/>
              <a:ext cx="4119269" cy="526096"/>
            </a:xfrm>
            <a:prstGeom prst="wedgeRectCallout">
              <a:avLst>
                <a:gd name="adj1" fmla="val -52510"/>
                <a:gd name="adj2" fmla="val -93793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タクトスイッチボタンを押しながら</a:t>
              </a:r>
            </a:p>
          </p:txBody>
        </p:sp>
        <p:sp>
          <p:nvSpPr>
            <p:cNvPr id="25" name="円/楕円 4"/>
            <p:cNvSpPr/>
            <p:nvPr/>
          </p:nvSpPr>
          <p:spPr>
            <a:xfrm>
              <a:off x="788031" y="2507415"/>
              <a:ext cx="660275" cy="1018285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553" y="497961"/>
              <a:ext cx="2579167" cy="1443227"/>
            </a:xfrm>
            <a:prstGeom prst="rect">
              <a:avLst/>
            </a:prstGeom>
          </p:spPr>
        </p:pic>
        <p:sp>
          <p:nvSpPr>
            <p:cNvPr id="27" name="下矢印 26"/>
            <p:cNvSpPr/>
            <p:nvPr/>
          </p:nvSpPr>
          <p:spPr>
            <a:xfrm rot="1068233">
              <a:off x="1155946" y="1635726"/>
              <a:ext cx="437949" cy="901899"/>
            </a:xfrm>
            <a:prstGeom prst="downArrow">
              <a:avLst>
                <a:gd name="adj1" fmla="val 44119"/>
                <a:gd name="adj2" fmla="val 50000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8" name="下矢印 27"/>
            <p:cNvSpPr/>
            <p:nvPr/>
          </p:nvSpPr>
          <p:spPr>
            <a:xfrm rot="16200000">
              <a:off x="3872306" y="3942"/>
              <a:ext cx="437949" cy="2356831"/>
            </a:xfrm>
            <a:prstGeom prst="downArrow">
              <a:avLst>
                <a:gd name="adj1" fmla="val 44119"/>
                <a:gd name="adj2" fmla="val 50000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右矢印 3"/>
            <p:cNvSpPr/>
            <p:nvPr/>
          </p:nvSpPr>
          <p:spPr>
            <a:xfrm rot="19735121">
              <a:off x="5557823" y="3169665"/>
              <a:ext cx="770043" cy="35565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079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5D8BF9CD-36A8-4746-BF8E-E5603FABF49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/>
              <a:t>いまからやること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ja-JP" altLang="en-US" dirty="0"/>
              <a:t>　コンピューターで「プログラム」をつくって</a:t>
            </a:r>
            <a:endParaRPr lang="en-US" altLang="ja-JP" dirty="0"/>
          </a:p>
          <a:p>
            <a:pPr>
              <a:buNone/>
            </a:pPr>
            <a:r>
              <a:rPr lang="ja-JP" altLang="en-US" dirty="0"/>
              <a:t>　ロボット</a:t>
            </a:r>
            <a:r>
              <a:rPr kumimoji="1" lang="ja-JP" altLang="en-US" dirty="0"/>
              <a:t>をうごかします。</a:t>
            </a:r>
            <a:endParaRPr kumimoji="1" lang="en-US" altLang="ja-JP" dirty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/>
              <a:t>　「プログラム」をつかって、</a:t>
            </a:r>
            <a:endParaRPr kumimoji="1" lang="en-US" altLang="ja-JP" dirty="0"/>
          </a:p>
          <a:p>
            <a:pPr>
              <a:buNone/>
            </a:pPr>
            <a:r>
              <a:rPr kumimoji="1" lang="ja-JP" altLang="en-US" dirty="0"/>
              <a:t>　ロボットに</a:t>
            </a:r>
            <a:r>
              <a:rPr lang="ja-JP" altLang="en-US" dirty="0"/>
              <a:t>じょうずに</a:t>
            </a:r>
            <a:r>
              <a:rPr lang="ja-JP" altLang="en-US" dirty="0" err="1"/>
              <a:t>め</a:t>
            </a:r>
            <a:r>
              <a:rPr lang="ja-JP" altLang="en-US" dirty="0"/>
              <a:t>いれい</a:t>
            </a:r>
            <a:r>
              <a:rPr kumimoji="1" lang="ja-JP" altLang="en-US" dirty="0"/>
              <a:t>を</a:t>
            </a:r>
            <a:endParaRPr kumimoji="1" lang="en-US" altLang="ja-JP" dirty="0"/>
          </a:p>
          <a:p>
            <a:pPr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おくってください。</a:t>
            </a:r>
            <a:endParaRPr kumimoji="1" lang="en-US" altLang="ja-JP" dirty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kumimoji="1" lang="ja-JP" altLang="en-US" dirty="0"/>
              <a:t>　おもいどおりに</a:t>
            </a:r>
            <a:r>
              <a:rPr lang="ja-JP" altLang="en-US" dirty="0"/>
              <a:t>うご</a:t>
            </a:r>
            <a:r>
              <a:rPr kumimoji="1" lang="ja-JP" altLang="en-US" dirty="0"/>
              <a:t>かせたら、</a:t>
            </a:r>
            <a:endParaRPr kumimoji="1" lang="en-US" altLang="ja-JP" dirty="0"/>
          </a:p>
          <a:p>
            <a:pPr>
              <a:buNone/>
            </a:pPr>
            <a:r>
              <a:rPr lang="ja-JP" altLang="en-US" dirty="0"/>
              <a:t>　おともだちと</a:t>
            </a:r>
            <a:r>
              <a:rPr kumimoji="1" lang="ja-JP" altLang="en-US" dirty="0"/>
              <a:t>きょうそうしてみましょう！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10467"/>
            <a:ext cx="2194336" cy="19913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もういちどプログラムするとき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373D0A-14B4-4E46-A1AB-1719E7B1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667" y="771551"/>
            <a:ext cx="7886700" cy="2520280"/>
          </a:xfrm>
        </p:spPr>
        <p:txBody>
          <a:bodyPr/>
          <a:lstStyle/>
          <a:p>
            <a:pPr marL="457189" indent="-457189">
              <a:buFont typeface="+mj-ea"/>
              <a:buAutoNum type="circleNumDbPlain"/>
            </a:pPr>
            <a:r>
              <a:rPr lang="en-US" altLang="ja-JP" sz="2400" dirty="0" err="1"/>
              <a:t>SkyBerryJAM</a:t>
            </a:r>
            <a:r>
              <a:rPr lang="ja-JP" altLang="en-US" sz="2400"/>
              <a:t>（ロボット）のスイッチをきる</a:t>
            </a:r>
            <a:endParaRPr lang="en-US" altLang="ja-JP" sz="2400" dirty="0"/>
          </a:p>
          <a:p>
            <a:endParaRPr lang="en-US" altLang="ja-JP" sz="800" dirty="0"/>
          </a:p>
          <a:p>
            <a:pPr marL="0" indent="0">
              <a:buNone/>
            </a:pPr>
            <a:r>
              <a:rPr lang="ja-JP" altLang="en-US" sz="2400"/>
              <a:t>② モニター、キーボードをつないでスイッチをいれる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2400"/>
              <a:t>もういちどプログラムをみるときは</a:t>
            </a:r>
            <a:br>
              <a:rPr lang="en-US" altLang="ja-JP" sz="2400" dirty="0"/>
            </a:br>
            <a:r>
              <a:rPr lang="ja-JP" altLang="en-US" sz="2400"/>
              <a:t>「とりだすカード」をつかったあとに</a:t>
            </a:r>
            <a:br>
              <a:rPr lang="en-US" altLang="ja-JP" sz="2400" dirty="0"/>
            </a:br>
            <a:r>
              <a:rPr lang="ja-JP" altLang="en-US" sz="2400"/>
              <a:t>「みるカード」をつかってね。</a:t>
            </a:r>
          </a:p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02743" y="2722205"/>
            <a:ext cx="1422078" cy="25964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61388" y="2718467"/>
            <a:ext cx="1439616" cy="25863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2EBD5A-720C-3C48-B4E7-1DAA0F927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algn="ctr"/>
            <a:r>
              <a:rPr lang="ja-JP" altLang="en-US"/>
              <a:t>ロボットを</a:t>
            </a:r>
            <a:endParaRPr lang="en-US" altLang="ja-JP" dirty="0"/>
          </a:p>
          <a:p>
            <a:pPr algn="ctr"/>
            <a:r>
              <a:rPr lang="ja-JP" altLang="en-US"/>
              <a:t>３びょうまえにうごかして、　ひだりにむけて、</a:t>
            </a:r>
            <a:endParaRPr lang="en-US" altLang="ja-JP" dirty="0"/>
          </a:p>
          <a:p>
            <a:pPr algn="ctr"/>
            <a:r>
              <a:rPr lang="ja-JP" altLang="en-US"/>
              <a:t>もういちど３びょうまえにすすませてください！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すこしむずかしいもんだい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もんだい</a:t>
            </a:r>
            <a:r>
              <a:rPr lang="ja-JP" altLang="en-US" dirty="0" err="1"/>
              <a:t>の</a:t>
            </a:r>
            <a:r>
              <a:rPr kumimoji="1" lang="ja-JP" altLang="en-US" dirty="0"/>
              <a:t>かいとうれい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6387" y="1059582"/>
            <a:ext cx="3954535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10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OUT 10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20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WAIT 180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30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OUT 6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40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WAIT 180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50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OUT 10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60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WAIT 180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70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en-US" altLang="ja-JP" sz="2800" dirty="0">
                <a:solidFill>
                  <a:schemeClr val="tx1"/>
                </a:solidFill>
              </a:rPr>
              <a:t>OUT 0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RUN</a:t>
            </a:r>
          </a:p>
        </p:txBody>
      </p:sp>
      <p:sp>
        <p:nvSpPr>
          <p:cNvPr id="11" name="雲 10">
            <a:extLst>
              <a:ext uri="{FF2B5EF4-FFF2-40B4-BE49-F238E27FC236}">
                <a16:creationId xmlns:a16="http://schemas.microsoft.com/office/drawing/2014/main" id="{491549BF-BE0C-564F-B06E-EFC459E54685}"/>
              </a:ext>
            </a:extLst>
          </p:cNvPr>
          <p:cNvSpPr/>
          <p:nvPr/>
        </p:nvSpPr>
        <p:spPr>
          <a:xfrm rot="21042577">
            <a:off x="5257093" y="3101860"/>
            <a:ext cx="3039905" cy="1597716"/>
          </a:xfrm>
          <a:prstGeom prst="cloud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おもいどおりに　うごかせるようになったね！</a:t>
            </a:r>
          </a:p>
        </p:txBody>
      </p:sp>
    </p:spTree>
    <p:extLst>
      <p:ext uri="{BB962C8B-B14F-4D97-AF65-F5344CB8AC3E}">
        <p14:creationId xmlns:p14="http://schemas.microsoft.com/office/powerpoint/2010/main" val="1530885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9073F7-E13F-014D-9AB4-DD06C4052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algn="ctr"/>
            <a:r>
              <a:rPr lang="ja-JP" altLang="en-US"/>
              <a:t>コースを</a:t>
            </a:r>
            <a:endParaRPr lang="en-US" altLang="ja-JP" dirty="0"/>
          </a:p>
          <a:p>
            <a:pPr algn="ctr"/>
            <a:r>
              <a:rPr lang="ja-JP" altLang="en-US"/>
              <a:t>はしらせてください！</a:t>
            </a:r>
            <a:endParaRPr lang="en-US" altLang="ja-JP" dirty="0"/>
          </a:p>
          <a:p>
            <a:pPr algn="ctr"/>
            <a:endParaRPr lang="en-US" altLang="ja-JP" sz="1200" dirty="0"/>
          </a:p>
          <a:p>
            <a:pPr algn="ctr"/>
            <a:r>
              <a:rPr lang="ja-JP" altLang="en-US" sz="2800"/>
              <a:t>スタートからはじめて</a:t>
            </a:r>
            <a:endParaRPr lang="en-US" altLang="ja-JP" sz="2800" dirty="0"/>
          </a:p>
          <a:p>
            <a:pPr algn="ctr"/>
            <a:r>
              <a:rPr lang="ja-JP" altLang="en-US" sz="2800"/>
              <a:t>せんをつうかする</a:t>
            </a:r>
            <a:endParaRPr lang="en-US" altLang="ja-JP" sz="2800" dirty="0"/>
          </a:p>
          <a:p>
            <a:pPr algn="ctr"/>
            <a:r>
              <a:rPr lang="ja-JP" altLang="en-US" sz="2800"/>
              <a:t>プログラムを作ろう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さいごのもんだい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メモ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90656" y="751635"/>
            <a:ext cx="6962687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/>
                </a:solidFill>
              </a:rPr>
              <a:t>プログラミングにひつようなことをメモしてね！</a:t>
            </a:r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46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ja-JP" altLang="en-US" dirty="0"/>
              <a:t>おまけ①のプログラム</a:t>
            </a:r>
            <a:endParaRPr kumimoji="1" lang="ja-JP" altLang="en-US" dirty="0"/>
          </a:p>
        </p:txBody>
      </p:sp>
      <p:sp>
        <p:nvSpPr>
          <p:cNvPr id="24" name="コンテンツ プレースホルダ 2"/>
          <p:cNvSpPr>
            <a:spLocks noGrp="1"/>
          </p:cNvSpPr>
          <p:nvPr>
            <p:ph idx="1"/>
          </p:nvPr>
        </p:nvSpPr>
        <p:spPr>
          <a:xfrm>
            <a:off x="5429792" y="771550"/>
            <a:ext cx="3132804" cy="3861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/>
              <a:t>じぶんでしょうがい</a:t>
            </a:r>
            <a:r>
              <a:rPr lang="ja-JP" altLang="en-US" sz="3200" dirty="0" err="1"/>
              <a:t>ぶつを</a:t>
            </a:r>
            <a:r>
              <a:rPr lang="ja-JP" altLang="en-US" sz="3200" dirty="0"/>
              <a:t>よけてうごきます。</a:t>
            </a:r>
            <a:endParaRPr lang="en-US" altLang="ja-JP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6ACC79E-8B77-D64C-A5EF-B6C001D498A4}"/>
              </a:ext>
            </a:extLst>
          </p:cNvPr>
          <p:cNvGrpSpPr/>
          <p:nvPr/>
        </p:nvGrpSpPr>
        <p:grpSpPr>
          <a:xfrm>
            <a:off x="1547664" y="897614"/>
            <a:ext cx="3404840" cy="3861173"/>
            <a:chOff x="861357" y="503453"/>
            <a:chExt cx="4574743" cy="5187872"/>
          </a:xfrm>
        </p:grpSpPr>
        <p:sp>
          <p:nvSpPr>
            <p:cNvPr id="12" name="正方形/長方形 11"/>
            <p:cNvSpPr/>
            <p:nvPr/>
          </p:nvSpPr>
          <p:spPr>
            <a:xfrm>
              <a:off x="861357" y="503453"/>
              <a:ext cx="4574743" cy="518787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961063" y="722776"/>
              <a:ext cx="621277" cy="746923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10</a:t>
              </a:r>
              <a:endParaRPr lang="ja-JP" altLang="en-US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61063" y="1547972"/>
              <a:ext cx="621277" cy="768788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20</a:t>
              </a:r>
              <a:endParaRPr lang="ja-JP" altLang="en-US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970585" y="2390950"/>
              <a:ext cx="621277" cy="742555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30</a:t>
              </a:r>
              <a:endParaRPr lang="ja-JP" altLang="en-US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70585" y="3193971"/>
              <a:ext cx="621277" cy="745932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40</a:t>
              </a:r>
              <a:endParaRPr lang="ja-JP" altLang="en-US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970585" y="4011911"/>
              <a:ext cx="621277" cy="734372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50</a:t>
              </a:r>
              <a:endParaRPr lang="ja-JP" altLang="en-US" b="1" dirty="0"/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571436" y="2876991"/>
              <a:ext cx="746507" cy="1366636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584620" y="1227006"/>
              <a:ext cx="732561" cy="1354216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959415" y="2890027"/>
              <a:ext cx="731821" cy="1325887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941409" y="1241495"/>
              <a:ext cx="740433" cy="1334503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963719" y="3683959"/>
              <a:ext cx="728952" cy="1331631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965159" y="4524203"/>
              <a:ext cx="728953" cy="1334503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1950155" y="410689"/>
              <a:ext cx="737188" cy="1344793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971603" y="4803999"/>
              <a:ext cx="621277" cy="734372"/>
            </a:xfrm>
            <a:prstGeom prst="rect">
              <a:avLst/>
            </a:prstGeom>
            <a:solidFill>
              <a:srgbClr val="D1CECE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ja-JP" b="1" dirty="0"/>
                <a:t>60</a:t>
              </a:r>
              <a:endParaRPr lang="ja-JP" altLang="en-US" b="1" dirty="0"/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969047" y="2075590"/>
              <a:ext cx="728952" cy="1331631"/>
            </a:xfrm>
            <a:prstGeom prst="rect">
              <a:avLst/>
            </a:prstGeom>
          </p:spPr>
        </p:pic>
      </p:grpSp>
      <p:sp>
        <p:nvSpPr>
          <p:cNvPr id="28" name="角丸四角形吹き出し 27">
            <a:extLst>
              <a:ext uri="{FF2B5EF4-FFF2-40B4-BE49-F238E27FC236}">
                <a16:creationId xmlns:a16="http://schemas.microsoft.com/office/drawing/2014/main" id="{B2C1B0D6-8B2D-AE4D-A0A6-2D4340DF5827}"/>
              </a:ext>
            </a:extLst>
          </p:cNvPr>
          <p:cNvSpPr/>
          <p:nvPr/>
        </p:nvSpPr>
        <p:spPr>
          <a:xfrm>
            <a:off x="5107449" y="3402268"/>
            <a:ext cx="2534111" cy="1141542"/>
          </a:xfrm>
          <a:prstGeom prst="wedgeRoundRectCallout">
            <a:avLst>
              <a:gd name="adj1" fmla="val -122549"/>
              <a:gd name="adj2" fmla="val -12374"/>
              <a:gd name="adj3" fmla="val 16667"/>
            </a:avLst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０．５</a:t>
            </a:r>
            <a:r>
              <a:rPr kumimoji="0" lang="ja-JP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びょうに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なるようにしてください。</a:t>
            </a:r>
          </a:p>
        </p:txBody>
      </p:sp>
      <p:sp>
        <p:nvSpPr>
          <p:cNvPr id="29" name="角丸四角形吹き出し 28">
            <a:extLst>
              <a:ext uri="{FF2B5EF4-FFF2-40B4-BE49-F238E27FC236}">
                <a16:creationId xmlns:a16="http://schemas.microsoft.com/office/drawing/2014/main" id="{30DC7D27-EE14-E34A-A0C4-603CDB428125}"/>
              </a:ext>
            </a:extLst>
          </p:cNvPr>
          <p:cNvSpPr/>
          <p:nvPr/>
        </p:nvSpPr>
        <p:spPr>
          <a:xfrm>
            <a:off x="5103670" y="2149941"/>
            <a:ext cx="2537890" cy="1141542"/>
          </a:xfrm>
          <a:prstGeom prst="wedgeRoundRectCallout">
            <a:avLst>
              <a:gd name="adj1" fmla="val -122549"/>
              <a:gd name="adj2" fmla="val -12374"/>
              <a:gd name="adj3" fmla="val 16667"/>
            </a:avLst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０．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  <a:r>
              <a:rPr kumimoji="0" lang="ja-JP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びょうに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なるようにしてください。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23902" y="4620280"/>
            <a:ext cx="218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正面に赤外線センサーがある場合に試せます。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40152" y="154184"/>
            <a:ext cx="293523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/>
              <a:t>正面センサー対応版</a:t>
            </a:r>
          </a:p>
        </p:txBody>
      </p:sp>
    </p:spTree>
    <p:extLst>
      <p:ext uri="{BB962C8B-B14F-4D97-AF65-F5344CB8AC3E}">
        <p14:creationId xmlns:p14="http://schemas.microsoft.com/office/powerpoint/2010/main" val="1860198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おまけ②のプログラム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dirty="0"/>
              <a:t>10</a:t>
            </a:r>
            <a:r>
              <a:rPr lang="ja-JP" altLang="en-US" sz="2800" dirty="0"/>
              <a:t>　</a:t>
            </a:r>
            <a:r>
              <a:rPr lang="en-US" altLang="ja-JP" sz="2800" dirty="0"/>
              <a:t>@LOOP</a:t>
            </a:r>
          </a:p>
          <a:p>
            <a:pPr marL="0" indent="0">
              <a:buNone/>
            </a:pPr>
            <a:r>
              <a:rPr lang="en-US" altLang="ja-JP" sz="2800" dirty="0"/>
              <a:t>20</a:t>
            </a:r>
            <a:r>
              <a:rPr lang="ja-JP" altLang="en-US" sz="2800" dirty="0"/>
              <a:t>　</a:t>
            </a:r>
            <a:r>
              <a:rPr lang="en-US" altLang="ja-JP" sz="2800" dirty="0"/>
              <a:t>OUT 10</a:t>
            </a:r>
          </a:p>
          <a:p>
            <a:pPr marL="0" indent="0">
              <a:buNone/>
            </a:pPr>
            <a:r>
              <a:rPr lang="en-US" altLang="ja-JP" sz="2800" dirty="0"/>
              <a:t>30</a:t>
            </a:r>
            <a:r>
              <a:rPr lang="ja-JP" altLang="en-US" sz="2800" dirty="0"/>
              <a:t>　</a:t>
            </a:r>
            <a:r>
              <a:rPr lang="en-US" altLang="ja-JP" sz="2800" dirty="0"/>
              <a:t>IF IN(4) = 1 THEN OUT</a:t>
            </a:r>
            <a:r>
              <a:rPr lang="ja-JP" altLang="en-US" sz="2800" dirty="0"/>
              <a:t> </a:t>
            </a:r>
            <a:r>
              <a:rPr lang="en-US" altLang="ja-JP" sz="2800" dirty="0"/>
              <a:t>9</a:t>
            </a:r>
          </a:p>
          <a:p>
            <a:pPr marL="0" indent="0">
              <a:buNone/>
            </a:pPr>
            <a:r>
              <a:rPr lang="en-US" altLang="ja-JP" sz="2800" dirty="0"/>
              <a:t>40   IF IN(1) = 1 THEN OUT 6</a:t>
            </a:r>
          </a:p>
          <a:p>
            <a:pPr marL="0" indent="0">
              <a:buNone/>
            </a:pPr>
            <a:r>
              <a:rPr lang="en-US" altLang="ja-JP" sz="2800" dirty="0"/>
              <a:t>50</a:t>
            </a:r>
            <a:r>
              <a:rPr lang="ja-JP" altLang="en-US" sz="2800" dirty="0"/>
              <a:t>　</a:t>
            </a:r>
            <a:r>
              <a:rPr lang="en-US" altLang="ja-JP" sz="2800" dirty="0"/>
              <a:t>WAIT 2</a:t>
            </a:r>
          </a:p>
          <a:p>
            <a:pPr marL="0" indent="0">
              <a:buNone/>
            </a:pPr>
            <a:r>
              <a:rPr lang="en-US" altLang="ja-JP" sz="2800" dirty="0"/>
              <a:t>60</a:t>
            </a:r>
            <a:r>
              <a:rPr lang="ja-JP" altLang="en-US" sz="2800" dirty="0"/>
              <a:t>　</a:t>
            </a:r>
            <a:r>
              <a:rPr lang="en-US" altLang="ja-JP" sz="2800" dirty="0"/>
              <a:t>GOTO @LOOP</a:t>
            </a:r>
          </a:p>
          <a:p>
            <a:pPr marL="0" indent="0">
              <a:buNone/>
            </a:pPr>
            <a:r>
              <a:rPr lang="en-US" altLang="ja-JP" sz="2800" dirty="0"/>
              <a:t>SAVE 0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2160" y="214289"/>
            <a:ext cx="266429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err="1"/>
              <a:t>めいろ</a:t>
            </a:r>
            <a:r>
              <a:rPr kumimoji="1" lang="ja-JP" altLang="en-US" sz="2400" dirty="0"/>
              <a:t>探索対応版</a:t>
            </a:r>
            <a:endParaRPr kumimoji="1" lang="en-US" altLang="ja-JP" sz="2400" dirty="0"/>
          </a:p>
          <a:p>
            <a:r>
              <a:rPr lang="ja-JP" altLang="en-US" sz="2400" dirty="0"/>
              <a:t>左右センサー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8996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07CFDBC-4AAC-4042-838C-4AC09F1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94480"/>
            <a:ext cx="2057400" cy="246629"/>
          </a:xfrm>
        </p:spPr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22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ひつようなもの①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3CA3D0F-378D-EA4A-B941-DCD7DC0D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8263830" cy="335711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カトラリーカード</a:t>
            </a:r>
            <a:r>
              <a:rPr lang="en-US" altLang="ja-JP" dirty="0"/>
              <a:t>…</a:t>
            </a:r>
            <a:r>
              <a:rPr lang="ja-JP" altLang="en-US"/>
              <a:t>１くみ</a:t>
            </a:r>
            <a:endParaRPr lang="en-US" altLang="ja-JP" dirty="0"/>
          </a:p>
          <a:p>
            <a:pPr lvl="1"/>
            <a:r>
              <a:rPr lang="ja-JP" altLang="en-US"/>
              <a:t>プログラムのじゅんばんをかんがえるためにつかうよ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カトラリーフィールド</a:t>
            </a:r>
            <a:r>
              <a:rPr lang="en-US" altLang="ja-JP" dirty="0"/>
              <a:t>…</a:t>
            </a:r>
            <a:r>
              <a:rPr lang="ja-JP" altLang="en-US"/>
              <a:t>１まい</a:t>
            </a:r>
            <a:endParaRPr lang="en-US" altLang="ja-JP" dirty="0"/>
          </a:p>
          <a:p>
            <a:pPr lvl="1"/>
            <a:r>
              <a:rPr lang="ja-JP" altLang="en-US"/>
              <a:t>カトラリーカードをならべるためのシート</a:t>
            </a:r>
            <a:endParaRPr lang="en-US" altLang="ja-JP" dirty="0"/>
          </a:p>
          <a:p>
            <a:pPr marL="0" indent="0">
              <a:buNone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4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ひつようなもの②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ja-JP" altLang="en-US" dirty="0"/>
              <a:t>コンピューター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１だい</a:t>
            </a:r>
            <a:endParaRPr kumimoji="1" lang="en-US" altLang="ja-JP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err="1"/>
              <a:t>SkyBerryJAM</a:t>
            </a:r>
            <a:r>
              <a:rPr lang="ja-JP" altLang="en-US" dirty="0"/>
              <a:t>（</a:t>
            </a:r>
            <a:r>
              <a:rPr lang="ja-JP" altLang="en-US" dirty="0" err="1"/>
              <a:t>す</a:t>
            </a:r>
            <a:r>
              <a:rPr lang="ja-JP" altLang="en-US" dirty="0"/>
              <a:t>かいべりーじゃむ）</a:t>
            </a:r>
            <a:endParaRPr lang="en-US" altLang="ja-JP" dirty="0"/>
          </a:p>
          <a:p>
            <a:endParaRPr lang="en-US" altLang="ja-JP" sz="1000" dirty="0"/>
          </a:p>
          <a:p>
            <a:r>
              <a:rPr lang="ja-JP" altLang="en-US" dirty="0"/>
              <a:t>モニター</a:t>
            </a:r>
            <a:r>
              <a:rPr lang="en-US" altLang="ja-JP" dirty="0"/>
              <a:t>…</a:t>
            </a:r>
            <a:r>
              <a:rPr lang="ja-JP" altLang="en-US" dirty="0"/>
              <a:t>１だい</a:t>
            </a:r>
            <a:endParaRPr lang="en-US" altLang="ja-JP" dirty="0"/>
          </a:p>
          <a:p>
            <a:pPr lvl="1"/>
            <a:r>
              <a:rPr kumimoji="1" lang="ja-JP" altLang="en-US" dirty="0"/>
              <a:t>コンピューターのうごきを</a:t>
            </a:r>
            <a:r>
              <a:rPr kumimoji="1" lang="ja-JP" altLang="en-US" dirty="0" err="1"/>
              <a:t>ひょうじ</a:t>
            </a:r>
            <a:r>
              <a:rPr kumimoji="1" lang="ja-JP" altLang="en-US" dirty="0"/>
              <a:t>する</a:t>
            </a:r>
            <a:endParaRPr kumimoji="1" lang="en-US" altLang="ja-JP" dirty="0"/>
          </a:p>
          <a:p>
            <a:endParaRPr lang="en-US" altLang="ja-JP" sz="1000" dirty="0"/>
          </a:p>
          <a:p>
            <a:r>
              <a:rPr kumimoji="1" lang="ja-JP" altLang="en-US" dirty="0"/>
              <a:t>キーボード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１</a:t>
            </a:r>
            <a:r>
              <a:rPr lang="ja-JP" altLang="en-US" dirty="0"/>
              <a:t>だい</a:t>
            </a:r>
            <a:endParaRPr kumimoji="1" lang="en-US" altLang="ja-JP" dirty="0"/>
          </a:p>
          <a:p>
            <a:pPr lvl="1"/>
            <a:r>
              <a:rPr lang="ja-JP" altLang="en-US" dirty="0"/>
              <a:t>コンピューターに、もじにゅうりょくをつたえる</a:t>
            </a:r>
            <a:endParaRPr lang="en-US" altLang="ja-JP" dirty="0"/>
          </a:p>
          <a:p>
            <a:pPr lvl="1"/>
            <a:endParaRPr lang="en-US" altLang="ja-JP" sz="1000" dirty="0"/>
          </a:p>
          <a:p>
            <a:r>
              <a:rPr lang="ja-JP" altLang="en-US" dirty="0"/>
              <a:t>ロボット</a:t>
            </a:r>
            <a:r>
              <a:rPr lang="en-US" altLang="ja-JP" dirty="0"/>
              <a:t>…</a:t>
            </a:r>
            <a:r>
              <a:rPr lang="ja-JP" altLang="en-US" dirty="0"/>
              <a:t>１だい</a:t>
            </a:r>
            <a:endParaRPr lang="en-US" altLang="ja-JP" dirty="0"/>
          </a:p>
          <a:p>
            <a:pPr marL="457189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1179"/>
            <a:ext cx="251994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4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うごかすじゅんび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8B0A8E5-2EB7-C441-AD4B-9A47529B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400"/>
              <a:t>ロボットのコンピューターにモニター、キーボードを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/>
              <a:t>つなげましょう。</a:t>
            </a:r>
            <a:endParaRPr lang="en-US" altLang="ja-JP" sz="2400" dirty="0"/>
          </a:p>
          <a:p>
            <a:endParaRPr lang="en-US" altLang="ja-JP" sz="2400" dirty="0"/>
          </a:p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4" name="AutoShape 2" descr="http://fukuno.jig.jp/img/ichigorobo-1.jpg"/>
          <p:cNvSpPr>
            <a:spLocks noChangeAspect="1" noChangeArrowheads="1"/>
          </p:cNvSpPr>
          <p:nvPr/>
        </p:nvSpPr>
        <p:spPr bwMode="auto">
          <a:xfrm>
            <a:off x="155575" y="-10017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AutoShape 6" descr="http://fukuno.jig.jp/img/ichigorobo-1.jpg"/>
          <p:cNvSpPr>
            <a:spLocks noChangeAspect="1" noChangeArrowheads="1"/>
          </p:cNvSpPr>
          <p:nvPr/>
        </p:nvSpPr>
        <p:spPr bwMode="auto">
          <a:xfrm>
            <a:off x="307974" y="-849312"/>
            <a:ext cx="8368483" cy="34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971A5DE-A621-C84B-9B56-46F165DC52D0}"/>
              </a:ext>
            </a:extLst>
          </p:cNvPr>
          <p:cNvGrpSpPr/>
          <p:nvPr/>
        </p:nvGrpSpPr>
        <p:grpSpPr>
          <a:xfrm>
            <a:off x="1403648" y="1707654"/>
            <a:ext cx="5579104" cy="2918000"/>
            <a:chOff x="755581" y="1198429"/>
            <a:chExt cx="7730569" cy="4043265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81" y="2737534"/>
              <a:ext cx="3542887" cy="2391011"/>
            </a:xfrm>
            <a:prstGeom prst="rect">
              <a:avLst/>
            </a:prstGeom>
          </p:spPr>
        </p:pic>
        <p:sp>
          <p:nvSpPr>
            <p:cNvPr id="10" name="四角形吹き出し 9"/>
            <p:cNvSpPr/>
            <p:nvPr/>
          </p:nvSpPr>
          <p:spPr>
            <a:xfrm>
              <a:off x="3305649" y="1198429"/>
              <a:ext cx="3453668" cy="1916621"/>
            </a:xfrm>
            <a:prstGeom prst="wedgeRectCallout">
              <a:avLst>
                <a:gd name="adj1" fmla="val -64836"/>
                <a:gd name="adj2" fmla="val 59812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四角形吹き出し 18"/>
            <p:cNvSpPr/>
            <p:nvPr/>
          </p:nvSpPr>
          <p:spPr>
            <a:xfrm>
              <a:off x="5032482" y="3325073"/>
              <a:ext cx="3453668" cy="1916621"/>
            </a:xfrm>
            <a:prstGeom prst="wedgeRectCallout">
              <a:avLst>
                <a:gd name="adj1" fmla="val -93177"/>
                <a:gd name="adj2" fmla="val -47701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194" y="1282328"/>
              <a:ext cx="2717037" cy="1794607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8065" y="3435291"/>
              <a:ext cx="3281724" cy="16640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コンピューターのスイッチオン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46E1343-5FD3-8F48-8192-8591DD9F8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 anchorCtr="0"/>
          <a:lstStyle/>
          <a:p>
            <a:pPr marL="0" indent="0" algn="ctr">
              <a:buNone/>
            </a:pPr>
            <a:r>
              <a:rPr lang="ja-JP" altLang="en-US" sz="2800"/>
              <a:t>コンピューターのでんちスイッチをいれる</a:t>
            </a:r>
          </a:p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5780" y="610014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コンピューターのでん</a:t>
            </a:r>
            <a:r>
              <a:rPr lang="ja-JP" altLang="en-US" sz="32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スイッチをいれる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C26E31A-C3B0-8D47-8E7D-167C6D5825B7}"/>
              </a:ext>
            </a:extLst>
          </p:cNvPr>
          <p:cNvGrpSpPr/>
          <p:nvPr/>
        </p:nvGrpSpPr>
        <p:grpSpPr>
          <a:xfrm>
            <a:off x="1331640" y="1131590"/>
            <a:ext cx="6611051" cy="2291723"/>
            <a:chOff x="1028553" y="479059"/>
            <a:chExt cx="7783405" cy="269812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49" t="57861" b="6763"/>
            <a:stretch/>
          </p:blipFill>
          <p:spPr>
            <a:xfrm>
              <a:off x="4372865" y="479059"/>
              <a:ext cx="4060967" cy="2698120"/>
            </a:xfrm>
            <a:prstGeom prst="rect">
              <a:avLst/>
            </a:prstGeom>
          </p:spPr>
        </p:pic>
        <p:sp>
          <p:nvSpPr>
            <p:cNvPr id="9" name="円/楕円 4"/>
            <p:cNvSpPr/>
            <p:nvPr/>
          </p:nvSpPr>
          <p:spPr>
            <a:xfrm>
              <a:off x="5090105" y="1091038"/>
              <a:ext cx="1052183" cy="1111985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四角形吹き出し 11"/>
            <p:cNvSpPr/>
            <p:nvPr/>
          </p:nvSpPr>
          <p:spPr>
            <a:xfrm>
              <a:off x="6403347" y="1386143"/>
              <a:ext cx="2408611" cy="465513"/>
            </a:xfrm>
            <a:prstGeom prst="wedgeRectCallout">
              <a:avLst>
                <a:gd name="adj1" fmla="val -60402"/>
                <a:gd name="adj2" fmla="val 5994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でん</a:t>
              </a:r>
              <a:r>
                <a:rPr lang="ja-JP" altLang="en-US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ち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スイッチ</a:t>
              </a: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553" y="663410"/>
              <a:ext cx="2579167" cy="1443227"/>
            </a:xfrm>
            <a:prstGeom prst="rect">
              <a:avLst/>
            </a:prstGeom>
          </p:spPr>
        </p:pic>
        <p:sp>
          <p:nvSpPr>
            <p:cNvPr id="17" name="下矢印 16"/>
            <p:cNvSpPr/>
            <p:nvPr/>
          </p:nvSpPr>
          <p:spPr>
            <a:xfrm rot="16827578">
              <a:off x="3752446" y="278713"/>
              <a:ext cx="437949" cy="2256989"/>
            </a:xfrm>
            <a:prstGeom prst="downArrow">
              <a:avLst>
                <a:gd name="adj1" fmla="val 44119"/>
                <a:gd name="adj2" fmla="val 50000"/>
              </a:avLst>
            </a:prstGeom>
            <a:ln>
              <a:solidFill>
                <a:srgbClr val="339F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フリーイラスト, ベクトルデータ, EPS, 家電機器, PC（パソコン）, デスクトップパソコン, ディスプレイ（モニタ）, キーボード, ">
            <a:extLst>
              <a:ext uri="{FF2B5EF4-FFF2-40B4-BE49-F238E27FC236}">
                <a16:creationId xmlns:a16="http://schemas.microsoft.com/office/drawing/2014/main" id="{7156C99F-3970-A340-A41B-620A64992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6009" y="1946790"/>
            <a:ext cx="2541667" cy="16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[フリーイラスト] キーボード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8963" y="3555585"/>
            <a:ext cx="2588573" cy="10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4427984" y="2630006"/>
            <a:ext cx="3528392" cy="850223"/>
          </a:xfrm>
          <a:prstGeom prst="wedgeRoundRectCallout">
            <a:avLst>
              <a:gd name="adj1" fmla="val -87428"/>
              <a:gd name="adj2" fmla="val -23200"/>
              <a:gd name="adj3" fmla="val 16667"/>
            </a:avLst>
          </a:prstGeom>
          <a:ln>
            <a:solidFill>
              <a:srgbClr val="339F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ここでチカチカしているぼうを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「カーソル」といいます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63742" y="2124608"/>
            <a:ext cx="3235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IchigoJam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BASIC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OK</a:t>
            </a:r>
          </a:p>
          <a:p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|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err="1"/>
              <a:t>がめんひょうじの</a:t>
            </a:r>
            <a:r>
              <a:rPr kumimoji="1" lang="ja-JP" altLang="en-US" dirty="0"/>
              <a:t>かくにん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err="1"/>
              <a:t>がめんにもじは</a:t>
            </a:r>
            <a:r>
              <a:rPr kumimoji="1" lang="ja-JP" altLang="en-US" dirty="0"/>
              <a:t>でてきたかな？</a:t>
            </a:r>
            <a:endParaRPr lang="en-US" altLang="ja-JP" dirty="0"/>
          </a:p>
          <a:p>
            <a:r>
              <a:rPr kumimoji="1" lang="ja-JP" altLang="en-US" dirty="0"/>
              <a:t>これでじゅんびはかんりょう！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21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1538" y="145395"/>
            <a:ext cx="7643812" cy="6497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キーボードのれんしゅう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6028-4936-4C92-A9A1-04585F7E9DD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7B01DF-DB37-C54C-9690-F696D343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66" y="1114937"/>
            <a:ext cx="7886700" cy="3185006"/>
          </a:xfrm>
        </p:spPr>
        <p:txBody>
          <a:bodyPr anchor="ctr" anchorCtr="1"/>
          <a:lstStyle/>
          <a:p>
            <a:pPr marL="0" indent="0" algn="ctr">
              <a:buNone/>
            </a:pPr>
            <a:r>
              <a:rPr lang="ja-JP" altLang="en-US"/>
              <a:t>もじのにゅうりょく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354925"/>
      </p:ext>
    </p:extLst>
  </p:cSld>
  <p:clrMapOvr>
    <a:masterClrMapping/>
  </p:clrMapOvr>
</p:sld>
</file>

<file path=ppt/theme/theme1.xml><?xml version="1.0" encoding="utf-8"?>
<a:theme xmlns:a="http://schemas.openxmlformats.org/drawingml/2006/main" name="Jammy">
  <a:themeElements>
    <a:clrScheme name="ユーザー定義 3">
      <a:dk1>
        <a:srgbClr val="000000"/>
      </a:dk1>
      <a:lt1>
        <a:srgbClr val="FFFFFF"/>
      </a:lt1>
      <a:dk2>
        <a:srgbClr val="3366A4"/>
      </a:dk2>
      <a:lt2>
        <a:srgbClr val="585656"/>
      </a:lt2>
      <a:accent1>
        <a:srgbClr val="E72220"/>
      </a:accent1>
      <a:accent2>
        <a:srgbClr val="E93349"/>
      </a:accent2>
      <a:accent3>
        <a:srgbClr val="F29322"/>
      </a:accent3>
      <a:accent4>
        <a:srgbClr val="339F5B"/>
      </a:accent4>
      <a:accent5>
        <a:srgbClr val="3366A4"/>
      </a:accent5>
      <a:accent6>
        <a:srgbClr val="CE498B"/>
      </a:accent6>
      <a:hlink>
        <a:srgbClr val="3366A4"/>
      </a:hlink>
      <a:folHlink>
        <a:srgbClr val="89898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1" id="{1649FB6D-6C5A-46B8-92F2-028C8195DFC8}" vid="{147A0C5E-61C3-4362-92AC-F2EABA3C23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74327D9B335C247B169BDA3B9A056F1" ma:contentTypeVersion="7" ma:contentTypeDescription="新しいドキュメントを作成します。" ma:contentTypeScope="" ma:versionID="ed5da189212b8f4ec6dbcd3e3ca500ac">
  <xsd:schema xmlns:xsd="http://www.w3.org/2001/XMLSchema" xmlns:xs="http://www.w3.org/2001/XMLSchema" xmlns:p="http://schemas.microsoft.com/office/2006/metadata/properties" xmlns:ns2="60c7dfb5-c75b-4f50-8cdd-4b6f172313c9" targetNamespace="http://schemas.microsoft.com/office/2006/metadata/properties" ma:root="true" ma:fieldsID="27478cc14c8da6ae1c76bd648481d05c" ns2:_="">
    <xsd:import namespace="60c7dfb5-c75b-4f50-8cdd-4b6f172313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dfb5-c75b-4f50-8cdd-4b6f17231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3E5F86-4C7B-4A6D-A63E-DFE7A727C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7dfb5-c75b-4f50-8cdd-4b6f172313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1E1567-C549-42D8-B32C-6B56DF2FEAB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7082FD-80A9-42EF-A168-2DD655D7B4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6496</TotalTime>
  <Words>1097</Words>
  <Application>Microsoft Office PowerPoint</Application>
  <PresentationFormat>画面に合わせる (16:9)</PresentationFormat>
  <Paragraphs>293</Paragraphs>
  <Slides>37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6" baseType="lpstr">
      <vt:lpstr>HGP創英角ﾎﾟｯﾌﾟ体</vt:lpstr>
      <vt:lpstr>ＭＳ Ｐゴシック</vt:lpstr>
      <vt:lpstr>メイリオ</vt:lpstr>
      <vt:lpstr>游ゴシック体</vt:lpstr>
      <vt:lpstr>Arial</vt:lpstr>
      <vt:lpstr>Calibri</vt:lpstr>
      <vt:lpstr>IchigoJam</vt:lpstr>
      <vt:lpstr>Wingdings</vt:lpstr>
      <vt:lpstr>Jammy</vt:lpstr>
      <vt:lpstr>PowerPoint プレゼンテーション</vt:lpstr>
      <vt:lpstr>プログラム」をつくろう！</vt:lpstr>
      <vt:lpstr>いまからやること</vt:lpstr>
      <vt:lpstr>ひつようなもの①</vt:lpstr>
      <vt:lpstr>ひつようなもの②</vt:lpstr>
      <vt:lpstr>うごかすじゅんび</vt:lpstr>
      <vt:lpstr>コンピューターのスイッチオン</vt:lpstr>
      <vt:lpstr>がめんひょうじのかくにん</vt:lpstr>
      <vt:lpstr>キーボードのれんしゅう</vt:lpstr>
      <vt:lpstr>もじのにゅうりょく</vt:lpstr>
      <vt:lpstr>コンピューターがこまった</vt:lpstr>
      <vt:lpstr>プログラムをつくろう</vt:lpstr>
      <vt:lpstr>カトラリーカード</vt:lpstr>
      <vt:lpstr>カトラリーフィールド</vt:lpstr>
      <vt:lpstr>カトラリーカードのつかいかた</vt:lpstr>
      <vt:lpstr>まえにうごかそう！</vt:lpstr>
      <vt:lpstr>ロボットカーをうごかすぞ</vt:lpstr>
      <vt:lpstr>ロボットカーをうごかすぞ</vt:lpstr>
      <vt:lpstr>ロボットカーをうごかすぞ</vt:lpstr>
      <vt:lpstr>ロボットカーをうごかすぞ</vt:lpstr>
      <vt:lpstr>プログラムのしゅうせい</vt:lpstr>
      <vt:lpstr>みぎにかいてんさせよう</vt:lpstr>
      <vt:lpstr>みぎにかいてんさせよう</vt:lpstr>
      <vt:lpstr>みぎにかいてんさせよう</vt:lpstr>
      <vt:lpstr>がめんをきれいにしてみよう</vt:lpstr>
      <vt:lpstr>がめんをきれいにしてみよう</vt:lpstr>
      <vt:lpstr>じゆうにうごかしてみよう</vt:lpstr>
      <vt:lpstr>じゆうにうごかしてみよう</vt:lpstr>
      <vt:lpstr>じゆうにうごかしてみよう</vt:lpstr>
      <vt:lpstr>もういちどプログラムするとき</vt:lpstr>
      <vt:lpstr>すこしむずかしいもんだい</vt:lpstr>
      <vt:lpstr>もんだいのかいとうれい</vt:lpstr>
      <vt:lpstr>さいごのもんだい</vt:lpstr>
      <vt:lpstr>メモ</vt:lpstr>
      <vt:lpstr>おまけ①のプログラム</vt:lpstr>
      <vt:lpstr>おまけ②のプログラム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Jammy！ Programing.KID</dc:title>
  <dc:creator>Mantani.Yasuo</dc:creator>
  <cp:lastModifiedBy>*青野 利香</cp:lastModifiedBy>
  <cp:revision>289</cp:revision>
  <cp:lastPrinted>2018-11-28T08:19:23Z</cp:lastPrinted>
  <dcterms:created xsi:type="dcterms:W3CDTF">2016-08-01T06:39:00Z</dcterms:created>
  <dcterms:modified xsi:type="dcterms:W3CDTF">2023-07-20T01:02:53Z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0x010100B74327D9B335C247B169BDA3B9A056F1</vt:lpwstr>
  </property>
</Properties>
</file>